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Work Sans Medium"/>
      <p:regular r:id="rId16"/>
      <p:bold r:id="rId17"/>
      <p:italic r:id="rId18"/>
      <p:boldItalic r:id="rId19"/>
    </p:embeddedFont>
    <p:embeddedFont>
      <p:font typeface="Work Sans Light"/>
      <p:regular r:id="rId20"/>
      <p:bold r:id="rId21"/>
      <p:italic r:id="rId22"/>
      <p:boldItalic r:id="rId23"/>
    </p:embeddedFont>
    <p:embeddedFont>
      <p:font typeface="Helvetica Neue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33">
          <p15:clr>
            <a:srgbClr val="A4A3A4"/>
          </p15:clr>
        </p15:guide>
        <p15:guide id="2" pos="5614">
          <p15:clr>
            <a:srgbClr val="A4A3A4"/>
          </p15:clr>
        </p15:guide>
        <p15:guide id="3" pos="3341">
          <p15:clr>
            <a:srgbClr val="9AA0A6"/>
          </p15:clr>
        </p15:guide>
        <p15:guide id="4" pos="3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33" orient="horz"/>
        <p:guide pos="5614"/>
        <p:guide pos="3341"/>
        <p:guide pos="35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Light-regular.fntdata"/><Relationship Id="rId22" Type="http://schemas.openxmlformats.org/officeDocument/2006/relationships/font" Target="fonts/WorkSansLight-italic.fntdata"/><Relationship Id="rId21" Type="http://schemas.openxmlformats.org/officeDocument/2006/relationships/font" Target="fonts/WorkSansLight-bold.fntdata"/><Relationship Id="rId24" Type="http://schemas.openxmlformats.org/officeDocument/2006/relationships/font" Target="fonts/HelveticaNeueLight-regular.fntdata"/><Relationship Id="rId23" Type="http://schemas.openxmlformats.org/officeDocument/2006/relationships/font" Target="fonts/WorkSa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italic.fntdata"/><Relationship Id="rId25" Type="http://schemas.openxmlformats.org/officeDocument/2006/relationships/font" Target="fonts/HelveticaNeueLight-bold.fntdata"/><Relationship Id="rId27" Type="http://schemas.openxmlformats.org/officeDocument/2006/relationships/font" Target="fonts/HelveticaNeue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WorkSansMedium-bold.fntdata"/><Relationship Id="rId16" Type="http://schemas.openxmlformats.org/officeDocument/2006/relationships/font" Target="fonts/WorkSansMedium-regular.fntdata"/><Relationship Id="rId19" Type="http://schemas.openxmlformats.org/officeDocument/2006/relationships/font" Target="fonts/WorkSansMedium-boldItalic.fntdata"/><Relationship Id="rId18" Type="http://schemas.openxmlformats.org/officeDocument/2006/relationships/font" Target="fonts/WorkSa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708b1c9eb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708b1c9e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2b3a473e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2b3a473e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d3214cb7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d3214cb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d3214cb7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d3214cb7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d874b9bc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cd874b9b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d3214cb7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d3214cb7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d3214cb7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d3214cb7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d3214cb7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0d3214cb7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d3214cb7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d3214cb7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0" y="-4700"/>
            <a:ext cx="9144000" cy="5143500"/>
          </a:xfrm>
          <a:prstGeom prst="rect">
            <a:avLst/>
          </a:prstGeom>
          <a:solidFill>
            <a:srgbClr val="3838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"/>
          <p:cNvSpPr/>
          <p:nvPr/>
        </p:nvSpPr>
        <p:spPr>
          <a:xfrm>
            <a:off x="468846" y="753675"/>
            <a:ext cx="9000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846" y="488949"/>
            <a:ext cx="899876" cy="16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 amt="9000"/>
          </a:blip>
          <a:srcRect b="13468" l="16884" r="8732" t="5197"/>
          <a:stretch/>
        </p:blipFill>
        <p:spPr>
          <a:xfrm>
            <a:off x="4572000" y="0"/>
            <a:ext cx="410950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" name="Google Shape;14;p2"/>
          <p:cNvCxnSpPr/>
          <p:nvPr/>
        </p:nvCxnSpPr>
        <p:spPr>
          <a:xfrm>
            <a:off x="1832333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>
            <a:off x="3202167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" name="Google Shape;16;p2"/>
          <p:cNvCxnSpPr/>
          <p:nvPr/>
        </p:nvCxnSpPr>
        <p:spPr>
          <a:xfrm>
            <a:off x="45720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" name="Google Shape;17;p2"/>
          <p:cNvCxnSpPr/>
          <p:nvPr/>
        </p:nvCxnSpPr>
        <p:spPr>
          <a:xfrm>
            <a:off x="7311667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5941833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(No Hustle)">
  <p:cSld name="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2424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" name="Google Shape;22;p3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3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 cap="flat" cmpd="sng" w="9525">
            <a:solidFill>
              <a:srgbClr val="2424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5400000">
            <a:off x="8594534" y="4546801"/>
            <a:ext cx="624200" cy="1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 algn="ctr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(With Hustle)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383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 amt="9000"/>
          </a:blip>
          <a:srcRect b="13468" l="16884" r="8732" t="5197"/>
          <a:stretch/>
        </p:blipFill>
        <p:spPr>
          <a:xfrm>
            <a:off x="4572000" y="0"/>
            <a:ext cx="410950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4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Google Shape;30;p4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Google Shape;31;p4"/>
          <p:cNvCxnSpPr/>
          <p:nvPr/>
        </p:nvCxnSpPr>
        <p:spPr>
          <a:xfrm>
            <a:off x="1832333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Google Shape;32;p4"/>
          <p:cNvCxnSpPr/>
          <p:nvPr/>
        </p:nvCxnSpPr>
        <p:spPr>
          <a:xfrm>
            <a:off x="3202167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4"/>
          <p:cNvCxnSpPr/>
          <p:nvPr/>
        </p:nvCxnSpPr>
        <p:spPr>
          <a:xfrm>
            <a:off x="45720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" name="Google Shape;34;p4"/>
          <p:cNvCxnSpPr/>
          <p:nvPr/>
        </p:nvCxnSpPr>
        <p:spPr>
          <a:xfrm>
            <a:off x="7311667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4"/>
          <p:cNvCxnSpPr/>
          <p:nvPr/>
        </p:nvCxnSpPr>
        <p:spPr>
          <a:xfrm>
            <a:off x="5941833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4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594534" y="4546801"/>
            <a:ext cx="624200" cy="1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 algn="ctr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(No Hustle)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44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462500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" name="Google Shape;43;p5"/>
          <p:cNvCxnSpPr/>
          <p:nvPr/>
        </p:nvCxnSpPr>
        <p:spPr>
          <a:xfrm>
            <a:off x="8681500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" name="Google Shape;44;p5"/>
          <p:cNvCxnSpPr/>
          <p:nvPr/>
        </p:nvCxnSpPr>
        <p:spPr>
          <a:xfrm>
            <a:off x="1832333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" name="Google Shape;45;p5"/>
          <p:cNvCxnSpPr/>
          <p:nvPr/>
        </p:nvCxnSpPr>
        <p:spPr>
          <a:xfrm>
            <a:off x="3202167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" name="Google Shape;46;p5"/>
          <p:cNvCxnSpPr/>
          <p:nvPr/>
        </p:nvCxnSpPr>
        <p:spPr>
          <a:xfrm>
            <a:off x="4572000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" name="Google Shape;47;p5"/>
          <p:cNvCxnSpPr/>
          <p:nvPr/>
        </p:nvCxnSpPr>
        <p:spPr>
          <a:xfrm>
            <a:off x="7311667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" name="Google Shape;48;p5"/>
          <p:cNvCxnSpPr/>
          <p:nvPr/>
        </p:nvCxnSpPr>
        <p:spPr>
          <a:xfrm>
            <a:off x="5941833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5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B900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595694" y="4546501"/>
            <a:ext cx="622474" cy="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idx="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(With Hustle)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44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 amt="7000"/>
          </a:blip>
          <a:srcRect b="13468" l="16884" r="8732" t="5197"/>
          <a:stretch/>
        </p:blipFill>
        <p:spPr>
          <a:xfrm>
            <a:off x="4572000" y="0"/>
            <a:ext cx="410950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462500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6"/>
          <p:cNvCxnSpPr/>
          <p:nvPr/>
        </p:nvCxnSpPr>
        <p:spPr>
          <a:xfrm>
            <a:off x="8681500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6"/>
          <p:cNvCxnSpPr/>
          <p:nvPr/>
        </p:nvCxnSpPr>
        <p:spPr>
          <a:xfrm>
            <a:off x="1832333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6"/>
          <p:cNvCxnSpPr/>
          <p:nvPr/>
        </p:nvCxnSpPr>
        <p:spPr>
          <a:xfrm>
            <a:off x="3202167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6"/>
          <p:cNvCxnSpPr/>
          <p:nvPr/>
        </p:nvCxnSpPr>
        <p:spPr>
          <a:xfrm>
            <a:off x="4572000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6"/>
          <p:cNvCxnSpPr/>
          <p:nvPr/>
        </p:nvCxnSpPr>
        <p:spPr>
          <a:xfrm>
            <a:off x="7311667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6"/>
          <p:cNvCxnSpPr/>
          <p:nvPr/>
        </p:nvCxnSpPr>
        <p:spPr>
          <a:xfrm>
            <a:off x="5941833" y="10600"/>
            <a:ext cx="0" cy="51282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6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B900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595694" y="4546501"/>
            <a:ext cx="622474" cy="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 algn="ctr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Title Card">
  <p:cSld name="TITLE_AND_BOD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44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2">
            <a:alphaModFix amt="7000"/>
          </a:blip>
          <a:srcRect b="2738" l="-8865" r="-8865" t="1503"/>
          <a:stretch/>
        </p:blipFill>
        <p:spPr>
          <a:xfrm>
            <a:off x="1809762" y="0"/>
            <a:ext cx="5524475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7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7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7"/>
          <p:cNvCxnSpPr/>
          <p:nvPr/>
        </p:nvCxnSpPr>
        <p:spPr>
          <a:xfrm>
            <a:off x="1832333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7"/>
          <p:cNvCxnSpPr/>
          <p:nvPr/>
        </p:nvCxnSpPr>
        <p:spPr>
          <a:xfrm>
            <a:off x="3202167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7"/>
          <p:cNvCxnSpPr/>
          <p:nvPr/>
        </p:nvCxnSpPr>
        <p:spPr>
          <a:xfrm>
            <a:off x="45720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7"/>
          <p:cNvCxnSpPr/>
          <p:nvPr/>
        </p:nvCxnSpPr>
        <p:spPr>
          <a:xfrm>
            <a:off x="7311667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7"/>
          <p:cNvCxnSpPr/>
          <p:nvPr/>
        </p:nvCxnSpPr>
        <p:spPr>
          <a:xfrm>
            <a:off x="5941833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43E3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7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B900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(No Hustle)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8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8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8"/>
          <p:cNvCxnSpPr/>
          <p:nvPr/>
        </p:nvCxnSpPr>
        <p:spPr>
          <a:xfrm>
            <a:off x="1832333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8"/>
          <p:cNvCxnSpPr/>
          <p:nvPr/>
        </p:nvCxnSpPr>
        <p:spPr>
          <a:xfrm>
            <a:off x="3202167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8"/>
          <p:cNvCxnSpPr/>
          <p:nvPr/>
        </p:nvCxnSpPr>
        <p:spPr>
          <a:xfrm>
            <a:off x="45720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8"/>
          <p:cNvCxnSpPr/>
          <p:nvPr/>
        </p:nvCxnSpPr>
        <p:spPr>
          <a:xfrm>
            <a:off x="7311667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8"/>
          <p:cNvCxnSpPr/>
          <p:nvPr/>
        </p:nvCxnSpPr>
        <p:spPr>
          <a:xfrm>
            <a:off x="5941833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8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604563" y="4548512"/>
            <a:ext cx="600725" cy="1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(With Hustle)">
  <p:cSld name="TITLE_AND_TWO_COLUMNS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9"/>
          <p:cNvPicPr preferRelativeResize="0"/>
          <p:nvPr/>
        </p:nvPicPr>
        <p:blipFill rotWithShape="1">
          <a:blip r:embed="rId2">
            <a:alphaModFix amt="6000"/>
          </a:blip>
          <a:srcRect b="13468" l="16884" r="8732" t="5197"/>
          <a:stretch/>
        </p:blipFill>
        <p:spPr>
          <a:xfrm>
            <a:off x="4572000" y="0"/>
            <a:ext cx="410950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9"/>
          <p:cNvCxnSpPr/>
          <p:nvPr/>
        </p:nvCxnSpPr>
        <p:spPr>
          <a:xfrm>
            <a:off x="462500" y="-4700"/>
            <a:ext cx="0" cy="51483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9"/>
          <p:cNvCxnSpPr/>
          <p:nvPr/>
        </p:nvCxnSpPr>
        <p:spPr>
          <a:xfrm>
            <a:off x="8681500" y="-4700"/>
            <a:ext cx="0" cy="51483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9"/>
          <p:cNvCxnSpPr/>
          <p:nvPr/>
        </p:nvCxnSpPr>
        <p:spPr>
          <a:xfrm>
            <a:off x="1832333" y="-4700"/>
            <a:ext cx="0" cy="51483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9"/>
          <p:cNvCxnSpPr/>
          <p:nvPr/>
        </p:nvCxnSpPr>
        <p:spPr>
          <a:xfrm>
            <a:off x="3202167" y="-4700"/>
            <a:ext cx="0" cy="51483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9"/>
          <p:cNvCxnSpPr/>
          <p:nvPr/>
        </p:nvCxnSpPr>
        <p:spPr>
          <a:xfrm>
            <a:off x="4572000" y="-4700"/>
            <a:ext cx="0" cy="51483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9"/>
          <p:cNvCxnSpPr/>
          <p:nvPr/>
        </p:nvCxnSpPr>
        <p:spPr>
          <a:xfrm>
            <a:off x="7311667" y="-4700"/>
            <a:ext cx="0" cy="51483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9"/>
          <p:cNvCxnSpPr/>
          <p:nvPr/>
        </p:nvCxnSpPr>
        <p:spPr>
          <a:xfrm>
            <a:off x="5941833" y="-4700"/>
            <a:ext cx="0" cy="51483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9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604563" y="4548512"/>
            <a:ext cx="600725" cy="1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(No Hustle) 1">
  <p:cSld name="TITLE_AND_TWO_COLUMNS_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0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F8F8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0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0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604563" y="4548512"/>
            <a:ext cx="600725" cy="1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rtl="0" algn="ctr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/>
        </p:nvSpPr>
        <p:spPr>
          <a:xfrm>
            <a:off x="462500" y="3120075"/>
            <a:ext cx="51372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Nevro PDN Comparative Ads Creative Concepts 2.0</a:t>
            </a:r>
            <a:endParaRPr sz="24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462500" y="4529875"/>
            <a:ext cx="13698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443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November 4, 2024</a:t>
            </a:r>
            <a:endParaRPr sz="1000">
              <a:solidFill>
                <a:srgbClr val="FF4438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11" name="Google Shape;11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25" y="2820350"/>
            <a:ext cx="928013" cy="4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/>
        </p:nvSpPr>
        <p:spPr>
          <a:xfrm>
            <a:off x="462500" y="1865550"/>
            <a:ext cx="82191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Thank you.</a:t>
            </a:r>
            <a:endParaRPr sz="25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D9D9D9"/>
                </a:solidFill>
              </a:rPr>
              <a:t>‹#›</a:t>
            </a:fld>
            <a:endParaRPr>
              <a:solidFill>
                <a:srgbClr val="D9D9D9"/>
              </a:solidFill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462500" y="1865550"/>
            <a:ext cx="82191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Creative Concepts</a:t>
            </a:r>
            <a:endParaRPr sz="25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462500" y="719625"/>
            <a:ext cx="3666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What to expect</a:t>
            </a:r>
            <a:endParaRPr sz="32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462500" y="1603750"/>
            <a:ext cx="3666000" cy="2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FF443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What you’ll see</a:t>
            </a:r>
            <a:endParaRPr sz="1500">
              <a:solidFill>
                <a:srgbClr val="FF4438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424"/>
              </a:buClr>
              <a:buSzPts val="1100"/>
              <a:buFont typeface="Work Sans Light"/>
              <a:buChar char="●"/>
            </a:pPr>
            <a:r>
              <a:rPr lang="en" sz="1100">
                <a:solidFill>
                  <a:srgbClr val="242424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3x animated in-feed versions</a:t>
            </a:r>
            <a:br>
              <a:rPr lang="en" sz="1100">
                <a:solidFill>
                  <a:srgbClr val="242424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sz="1100">
              <a:solidFill>
                <a:srgbClr val="242424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100"/>
              <a:buFont typeface="Work Sans Light"/>
              <a:buChar char="●"/>
            </a:pPr>
            <a:r>
              <a:rPr lang="en" sz="1100">
                <a:solidFill>
                  <a:srgbClr val="242424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3x static in-feed versions</a:t>
            </a:r>
            <a:endParaRPr sz="1100">
              <a:solidFill>
                <a:srgbClr val="242424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4543975" y="1603750"/>
            <a:ext cx="36660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FF443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Things to note</a:t>
            </a:r>
            <a:endParaRPr sz="1000">
              <a:solidFill>
                <a:srgbClr val="242424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424"/>
              </a:buClr>
              <a:buSzPts val="1000"/>
              <a:buFont typeface="Work Sans Light"/>
              <a:buChar char="●"/>
            </a:pPr>
            <a:r>
              <a:rPr lang="en" sz="1000">
                <a:solidFill>
                  <a:srgbClr val="242424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Media recommends 4x5 for animated assets, and 1x1 for static. We’ve updated the storyboard sizes accordingly. Once approved, we will also convert the designs to 9x16.</a:t>
            </a:r>
            <a:endParaRPr sz="1000">
              <a:solidFill>
                <a:srgbClr val="242424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462450" y="1865550"/>
            <a:ext cx="82191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Creative Concepts</a:t>
            </a:r>
            <a:endParaRPr sz="25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‹#›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462450" y="1865550"/>
            <a:ext cx="82191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SOCIAL</a:t>
            </a:r>
            <a:endParaRPr sz="800">
              <a:solidFill>
                <a:srgbClr val="E43E33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Animated In-Feed</a:t>
            </a:r>
            <a:endParaRPr sz="25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5"/>
          <p:cNvGrpSpPr/>
          <p:nvPr/>
        </p:nvGrpSpPr>
        <p:grpSpPr>
          <a:xfrm>
            <a:off x="6644175" y="1278350"/>
            <a:ext cx="1739100" cy="3084000"/>
            <a:chOff x="6644175" y="1506950"/>
            <a:chExt cx="1739100" cy="3084000"/>
          </a:xfrm>
        </p:grpSpPr>
        <p:pic>
          <p:nvPicPr>
            <p:cNvPr id="138" name="Google Shape;138;p15"/>
            <p:cNvPicPr preferRelativeResize="0"/>
            <p:nvPr/>
          </p:nvPicPr>
          <p:blipFill rotWithShape="1">
            <a:blip r:embed="rId3">
              <a:alphaModFix/>
            </a:blip>
            <a:srcRect b="-5053" l="0" r="0" t="0"/>
            <a:stretch/>
          </p:blipFill>
          <p:spPr>
            <a:xfrm>
              <a:off x="6644175" y="1506950"/>
              <a:ext cx="1739100" cy="3084000"/>
            </a:xfrm>
            <a:prstGeom prst="roundRect">
              <a:avLst>
                <a:gd fmla="val 4581" name="adj"/>
              </a:avLst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39" name="Google Shape;139;p15"/>
            <p:cNvSpPr txBox="1"/>
            <p:nvPr/>
          </p:nvSpPr>
          <p:spPr>
            <a:xfrm>
              <a:off x="6662125" y="4119525"/>
              <a:ext cx="1667400" cy="47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🔥 🦶 There’s now a better nondrug way to manage diabetic neuropathy pain in your feet and legs.</a:t>
              </a:r>
              <a:endParaRPr sz="65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0" name="Google Shape;140;p15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2716700" y="6007650"/>
            <a:ext cx="63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462500" y="429075"/>
            <a:ext cx="1817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ANIMATED IN-FEED</a:t>
            </a:r>
            <a:b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Version 1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1080x1350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275" y="1520931"/>
            <a:ext cx="1708333" cy="213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2247" y="1527585"/>
            <a:ext cx="1708336" cy="213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3216" y="1520942"/>
            <a:ext cx="1708303" cy="213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4175" y="1515326"/>
            <a:ext cx="1739124" cy="217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1245700" y="3656325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Begin on a headline. Icons and benefits fade in one by one.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3039600" y="3656325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our 9/10 message. Bubbles of patients pop in and float around it.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4810575" y="3656325"/>
            <a:ext cx="166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our 9/10 message. Bubbles of patients pop in and float around it.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6533750" y="4362350"/>
            <a:ext cx="166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a phone with the assessment. 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/>
        </p:nvSpPr>
        <p:spPr>
          <a:xfrm>
            <a:off x="6450890" y="4336003"/>
            <a:ext cx="17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Pans to our assessment, a 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finger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clicks the button.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2716700" y="6007650"/>
            <a:ext cx="63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462500" y="429075"/>
            <a:ext cx="1817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ANIMATED</a:t>
            </a: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 IN-FEED</a:t>
            </a:r>
            <a:b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Version 2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1080x1350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9330" y="1288567"/>
            <a:ext cx="1832193" cy="229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703" y="1295697"/>
            <a:ext cx="1832198" cy="229026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2627550" y="3578786"/>
            <a:ext cx="17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Begin on our comparison chart. Benefits and 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check marks/crosses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fade in row by row.. 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4551514" y="3578786"/>
            <a:ext cx="178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reveal our scene of the patient and his partner walking their dog. Clouds move slowly behind. 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163" name="Google Shape;163;p16"/>
          <p:cNvGrpSpPr/>
          <p:nvPr/>
        </p:nvGrpSpPr>
        <p:grpSpPr>
          <a:xfrm>
            <a:off x="6518061" y="1028379"/>
            <a:ext cx="1865185" cy="3307590"/>
            <a:chOff x="6644175" y="1506950"/>
            <a:chExt cx="1739100" cy="3084000"/>
          </a:xfrm>
        </p:grpSpPr>
        <p:pic>
          <p:nvPicPr>
            <p:cNvPr id="164" name="Google Shape;164;p16"/>
            <p:cNvPicPr preferRelativeResize="0"/>
            <p:nvPr/>
          </p:nvPicPr>
          <p:blipFill rotWithShape="1">
            <a:blip r:embed="rId5">
              <a:alphaModFix/>
            </a:blip>
            <a:srcRect b="-5053" l="0" r="0" t="0"/>
            <a:stretch/>
          </p:blipFill>
          <p:spPr>
            <a:xfrm>
              <a:off x="6644175" y="1506950"/>
              <a:ext cx="1739100" cy="3084000"/>
            </a:xfrm>
            <a:prstGeom prst="roundRect">
              <a:avLst>
                <a:gd fmla="val 4581" name="adj"/>
              </a:avLst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65" name="Google Shape;165;p16"/>
            <p:cNvSpPr txBox="1"/>
            <p:nvPr/>
          </p:nvSpPr>
          <p:spPr>
            <a:xfrm>
              <a:off x="6662125" y="4073925"/>
              <a:ext cx="1667400" cy="47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🔥 🦶 There’s now a better nondrug way to manage diabetic neuropathy pain in your feet and legs.</a:t>
              </a: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8083" y="1282548"/>
            <a:ext cx="1865217" cy="233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/>
        </p:nvSpPr>
        <p:spPr>
          <a:xfrm>
            <a:off x="6445583" y="4327514"/>
            <a:ext cx="17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Slide to the final frame, looking over the shoulder of a 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patient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. Green checkmark pops up on phone slightly after.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72" name="Google Shape;172;p17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2716700" y="6007650"/>
            <a:ext cx="63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462500" y="429075"/>
            <a:ext cx="1817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ANIMATED</a:t>
            </a: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 IN-FEED</a:t>
            </a:r>
            <a:b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Version 3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1080x1350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7832" y="1271716"/>
            <a:ext cx="1837226" cy="229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2423" y="1278865"/>
            <a:ext cx="1837229" cy="2296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 txBox="1"/>
          <p:nvPr/>
        </p:nvSpPr>
        <p:spPr>
          <a:xfrm>
            <a:off x="2605800" y="3568220"/>
            <a:ext cx="17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Begin on our comparison chart, which fades in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in row by row. The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x-ray leg to the left of the </a:t>
            </a: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screen has pain signals pulsing up. 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4535049" y="3568220"/>
            <a:ext cx="178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reveal our scene of the patient and their doctor speaking.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179" name="Google Shape;179;p17"/>
          <p:cNvGrpSpPr/>
          <p:nvPr/>
        </p:nvGrpSpPr>
        <p:grpSpPr>
          <a:xfrm>
            <a:off x="6512629" y="1010900"/>
            <a:ext cx="1870228" cy="3316842"/>
            <a:chOff x="6644175" y="1506950"/>
            <a:chExt cx="1739100" cy="3084000"/>
          </a:xfrm>
        </p:grpSpPr>
        <p:pic>
          <p:nvPicPr>
            <p:cNvPr id="180" name="Google Shape;180;p17"/>
            <p:cNvPicPr preferRelativeResize="0"/>
            <p:nvPr/>
          </p:nvPicPr>
          <p:blipFill rotWithShape="1">
            <a:blip r:embed="rId5">
              <a:alphaModFix/>
            </a:blip>
            <a:srcRect b="-5053" l="0" r="0" t="0"/>
            <a:stretch/>
          </p:blipFill>
          <p:spPr>
            <a:xfrm>
              <a:off x="6644175" y="1506950"/>
              <a:ext cx="1739100" cy="3084000"/>
            </a:xfrm>
            <a:prstGeom prst="roundRect">
              <a:avLst>
                <a:gd fmla="val 4581" name="adj"/>
              </a:avLst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81" name="Google Shape;181;p17"/>
            <p:cNvSpPr txBox="1"/>
            <p:nvPr/>
          </p:nvSpPr>
          <p:spPr>
            <a:xfrm>
              <a:off x="6662125" y="4073925"/>
              <a:ext cx="1667400" cy="47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🔥 🦶 There’s now a better nondrug way to manage diabetic neuropathy pain in your feet and legs.</a:t>
              </a: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82" name="Google Shape;18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2960" y="1265680"/>
            <a:ext cx="1870341" cy="233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‹#›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462450" y="1865550"/>
            <a:ext cx="82191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SOCIAL</a:t>
            </a:r>
            <a:endParaRPr sz="800">
              <a:solidFill>
                <a:srgbClr val="E43E33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Static</a:t>
            </a:r>
            <a:r>
              <a:rPr lang="en" sz="25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In-feed</a:t>
            </a:r>
            <a:endParaRPr sz="25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4479409" y="1118175"/>
            <a:ext cx="2031900" cy="3153000"/>
          </a:xfrm>
          <a:prstGeom prst="roundRect">
            <a:avLst>
              <a:gd fmla="val 564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 txBox="1"/>
          <p:nvPr>
            <p:ph idx="12" type="sldNum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D9D9D9"/>
                </a:solidFill>
              </a:rPr>
              <a:t>‹#›</a:t>
            </a:fld>
            <a:endParaRPr>
              <a:solidFill>
                <a:srgbClr val="D9D9D9"/>
              </a:solidFill>
            </a:endParaRPr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32718" l="0" r="0" t="0"/>
          <a:stretch/>
        </p:blipFill>
        <p:spPr>
          <a:xfrm>
            <a:off x="4480121" y="1121530"/>
            <a:ext cx="2015700" cy="2289300"/>
          </a:xfrm>
          <a:prstGeom prst="roundRect">
            <a:avLst>
              <a:gd fmla="val 6889" name="adj"/>
            </a:avLst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/>
        </p:nvSpPr>
        <p:spPr>
          <a:xfrm>
            <a:off x="4500790" y="3615592"/>
            <a:ext cx="1932300" cy="5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elvetica Neue Light"/>
                <a:ea typeface="Helvetica Neue Light"/>
                <a:cs typeface="Helvetica Neue Light"/>
                <a:sym typeface="Helvetica Neue Light"/>
              </a:rPr>
              <a:t>🔥 🦶 There’s now a better nondrug way to manage diabetic neuropathy pain in your feet and legs.</a:t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462500" y="429075"/>
            <a:ext cx="1956000" cy="20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STATIC</a:t>
            </a: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 IN-FEED</a:t>
            </a:r>
            <a:b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Static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Versions</a:t>
            </a:r>
            <a:br>
              <a:rPr lang="en" sz="9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br>
              <a:rPr lang="en" sz="9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1080x1080 </a:t>
            </a:r>
            <a:endParaRPr sz="900">
              <a:solidFill>
                <a:srgbClr val="434343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sz="9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98" name="Google Shape;19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0121" y="1385020"/>
            <a:ext cx="2031977" cy="203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 rotWithShape="1">
          <a:blip r:embed="rId3">
            <a:alphaModFix/>
          </a:blip>
          <a:srcRect b="9782" l="0" r="0" t="82388"/>
          <a:stretch/>
        </p:blipFill>
        <p:spPr>
          <a:xfrm>
            <a:off x="4480121" y="3400446"/>
            <a:ext cx="2015700" cy="266400"/>
          </a:xfrm>
          <a:prstGeom prst="roundRect">
            <a:avLst>
              <a:gd fmla="val 4581" name="adj"/>
            </a:avLst>
          </a:prstGeom>
          <a:noFill/>
          <a:ln>
            <a:noFill/>
          </a:ln>
        </p:spPr>
      </p:pic>
      <p:sp>
        <p:nvSpPr>
          <p:cNvPr id="200" name="Google Shape;200;p19"/>
          <p:cNvSpPr/>
          <p:nvPr/>
        </p:nvSpPr>
        <p:spPr>
          <a:xfrm>
            <a:off x="2309294" y="1118175"/>
            <a:ext cx="2031900" cy="3153000"/>
          </a:xfrm>
          <a:prstGeom prst="roundRect">
            <a:avLst>
              <a:gd fmla="val 564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b="32718" l="0" r="0" t="0"/>
          <a:stretch/>
        </p:blipFill>
        <p:spPr>
          <a:xfrm>
            <a:off x="2310006" y="1121530"/>
            <a:ext cx="2015700" cy="2289300"/>
          </a:xfrm>
          <a:prstGeom prst="roundRect">
            <a:avLst>
              <a:gd fmla="val 6889" name="adj"/>
            </a:avLst>
          </a:prstGeom>
          <a:noFill/>
          <a:ln>
            <a:noFill/>
          </a:ln>
        </p:spPr>
      </p:pic>
      <p:sp>
        <p:nvSpPr>
          <p:cNvPr id="202" name="Google Shape;202;p19"/>
          <p:cNvSpPr txBox="1"/>
          <p:nvPr/>
        </p:nvSpPr>
        <p:spPr>
          <a:xfrm>
            <a:off x="2330675" y="3615592"/>
            <a:ext cx="1932300" cy="5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elvetica Neue Light"/>
                <a:ea typeface="Helvetica Neue Light"/>
                <a:cs typeface="Helvetica Neue Light"/>
                <a:sym typeface="Helvetica Neue Light"/>
              </a:rPr>
              <a:t>🔥 🦶 There’s now a better nondrug way to manage diabetic neuropathy pain in your feet and legs.</a:t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3" name="Google Shape;20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0006" y="1385020"/>
            <a:ext cx="2031977" cy="203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 b="9782" l="0" r="0" t="82388"/>
          <a:stretch/>
        </p:blipFill>
        <p:spPr>
          <a:xfrm>
            <a:off x="2310006" y="3400446"/>
            <a:ext cx="2015700" cy="266400"/>
          </a:xfrm>
          <a:prstGeom prst="roundRect">
            <a:avLst>
              <a:gd fmla="val 4581" name="adj"/>
            </a:avLst>
          </a:prstGeom>
          <a:noFill/>
          <a:ln>
            <a:noFill/>
          </a:ln>
        </p:spPr>
      </p:pic>
      <p:sp>
        <p:nvSpPr>
          <p:cNvPr id="205" name="Google Shape;205;p19"/>
          <p:cNvSpPr/>
          <p:nvPr/>
        </p:nvSpPr>
        <p:spPr>
          <a:xfrm>
            <a:off x="6648812" y="1118175"/>
            <a:ext cx="2031900" cy="3153000"/>
          </a:xfrm>
          <a:prstGeom prst="roundRect">
            <a:avLst>
              <a:gd fmla="val 5641" name="adj"/>
            </a:avLst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19"/>
          <p:cNvPicPr preferRelativeResize="0"/>
          <p:nvPr/>
        </p:nvPicPr>
        <p:blipFill rotWithShape="1">
          <a:blip r:embed="rId3">
            <a:alphaModFix/>
          </a:blip>
          <a:srcRect b="32718" l="0" r="0" t="0"/>
          <a:stretch/>
        </p:blipFill>
        <p:spPr>
          <a:xfrm>
            <a:off x="6649524" y="1121530"/>
            <a:ext cx="2015700" cy="2289300"/>
          </a:xfrm>
          <a:prstGeom prst="roundRect">
            <a:avLst>
              <a:gd fmla="val 6889" name="adj"/>
            </a:avLst>
          </a:prstGeom>
          <a:noFill/>
          <a:ln>
            <a:noFill/>
          </a:ln>
        </p:spPr>
      </p:pic>
      <p:sp>
        <p:nvSpPr>
          <p:cNvPr id="207" name="Google Shape;207;p19"/>
          <p:cNvSpPr txBox="1"/>
          <p:nvPr/>
        </p:nvSpPr>
        <p:spPr>
          <a:xfrm>
            <a:off x="6670192" y="3615592"/>
            <a:ext cx="1932300" cy="5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elvetica Neue Light"/>
                <a:ea typeface="Helvetica Neue Light"/>
                <a:cs typeface="Helvetica Neue Light"/>
                <a:sym typeface="Helvetica Neue Light"/>
              </a:rPr>
              <a:t>🔥 🦶 There’s now a better nondrug way to manage diabetic neuropathy pain in your feet and legs.</a:t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9524" y="1385020"/>
            <a:ext cx="2031977" cy="203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 b="9782" l="0" r="0" t="82388"/>
          <a:stretch/>
        </p:blipFill>
        <p:spPr>
          <a:xfrm>
            <a:off x="6649524" y="3400446"/>
            <a:ext cx="2015700" cy="266400"/>
          </a:xfrm>
          <a:prstGeom prst="roundRect">
            <a:avLst>
              <a:gd fmla="val 4581" name="adj"/>
            </a:avLst>
          </a:prstGeom>
          <a:noFill/>
          <a:ln>
            <a:noFill/>
          </a:ln>
        </p:spPr>
      </p:pic>
      <p:sp>
        <p:nvSpPr>
          <p:cNvPr id="210" name="Google Shape;210;p19"/>
          <p:cNvSpPr txBox="1"/>
          <p:nvPr/>
        </p:nvSpPr>
        <p:spPr>
          <a:xfrm>
            <a:off x="2271975" y="4271094"/>
            <a:ext cx="189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Version 1</a:t>
            </a:r>
            <a:endParaRPr sz="6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4414172" y="4271094"/>
            <a:ext cx="189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Version 2</a:t>
            </a:r>
            <a:endParaRPr sz="6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6613515" y="4271094"/>
            <a:ext cx="189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Version 3</a:t>
            </a:r>
            <a:endParaRPr sz="6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