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7" r:id="rId1"/>
  </p:sldMasterIdLst>
  <p:notesMasterIdLst>
    <p:notesMasterId r:id="rId7"/>
  </p:notesMasterIdLst>
  <p:sldIdLst>
    <p:sldId id="260" r:id="rId2"/>
    <p:sldId id="261" r:id="rId3"/>
    <p:sldId id="262" r:id="rId4"/>
    <p:sldId id="263" r:id="rId5"/>
    <p:sldId id="264" r:id="rId6"/>
  </p:sldIdLst>
  <p:sldSz cx="9144000" cy="5143500" type="screen16x9"/>
  <p:notesSz cx="6858000" cy="9144000"/>
  <p:embeddedFontLst>
    <p:embeddedFont>
      <p:font typeface="Helvetica Neue Light" panose="020B0604020202020204" charset="0"/>
      <p:regular r:id="rId8"/>
      <p:bold r:id="rId9"/>
      <p:italic r:id="rId10"/>
      <p:boldItalic r:id="rId11"/>
    </p:embeddedFont>
    <p:embeddedFont>
      <p:font typeface="Roboto Light" panose="02000000000000000000" pitchFamily="2" charset="0"/>
      <p:regular r:id="rId12"/>
    </p:embeddedFont>
    <p:embeddedFont>
      <p:font typeface="Work Sans Light" pitchFamily="2" charset="0"/>
      <p:regular r:id="rId13"/>
      <p:bold r:id="rId14"/>
      <p:italic r:id="rId15"/>
      <p:boldItalic r:id="rId16"/>
    </p:embeddedFont>
    <p:embeddedFont>
      <p:font typeface="Work Sans Medium" pitchFamily="2" charset="0"/>
      <p:regular r:id="rId17"/>
      <p:bold r:id="rId18"/>
      <p:italic r:id="rId19"/>
      <p:boldItalic r:id="rId2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733">
          <p15:clr>
            <a:srgbClr val="A4A3A4"/>
          </p15:clr>
        </p15:guide>
        <p15:guide id="2" pos="5614">
          <p15:clr>
            <a:srgbClr val="A4A3A4"/>
          </p15:clr>
        </p15:guide>
        <p15:guide id="3" pos="3341">
          <p15:clr>
            <a:srgbClr val="9AA0A6"/>
          </p15:clr>
        </p15:guide>
        <p15:guide id="4" pos="356">
          <p15:clr>
            <a:srgbClr val="9AA0A6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72" d="100"/>
          <a:sy n="172" d="100"/>
        </p:scale>
        <p:origin x="864" y="144"/>
      </p:cViewPr>
      <p:guideLst>
        <p:guide orient="horz" pos="733"/>
        <p:guide pos="5614"/>
        <p:guide pos="3341"/>
        <p:guide pos="356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1.fntdata"/><Relationship Id="rId13" Type="http://schemas.openxmlformats.org/officeDocument/2006/relationships/font" Target="fonts/font6.fntdata"/><Relationship Id="rId18" Type="http://schemas.openxmlformats.org/officeDocument/2006/relationships/font" Target="fonts/font11.fntdata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notesMaster" Target="notesMasters/notesMaster1.xml"/><Relationship Id="rId12" Type="http://schemas.openxmlformats.org/officeDocument/2006/relationships/font" Target="fonts/font5.fntdata"/><Relationship Id="rId17" Type="http://schemas.openxmlformats.org/officeDocument/2006/relationships/font" Target="fonts/font10.fntdata"/><Relationship Id="rId2" Type="http://schemas.openxmlformats.org/officeDocument/2006/relationships/slide" Target="slides/slide1.xml"/><Relationship Id="rId16" Type="http://schemas.openxmlformats.org/officeDocument/2006/relationships/font" Target="fonts/font9.fntdata"/><Relationship Id="rId20" Type="http://schemas.openxmlformats.org/officeDocument/2006/relationships/font" Target="fonts/font13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4.fntdata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font" Target="fonts/font8.fntdata"/><Relationship Id="rId23" Type="http://schemas.openxmlformats.org/officeDocument/2006/relationships/theme" Target="theme/theme1.xml"/><Relationship Id="rId10" Type="http://schemas.openxmlformats.org/officeDocument/2006/relationships/font" Target="fonts/font3.fntdata"/><Relationship Id="rId19" Type="http://schemas.openxmlformats.org/officeDocument/2006/relationships/font" Target="fonts/font12.fntdata"/><Relationship Id="rId4" Type="http://schemas.openxmlformats.org/officeDocument/2006/relationships/slide" Target="slides/slide3.xml"/><Relationship Id="rId9" Type="http://schemas.openxmlformats.org/officeDocument/2006/relationships/font" Target="fonts/font2.fntdata"/><Relationship Id="rId14" Type="http://schemas.openxmlformats.org/officeDocument/2006/relationships/font" Target="fonts/font7.fntdata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g1cd874b9bc3_0_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5" name="Google Shape;135;g1cd874b9bc3_0_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g30d3214cb70_0_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3" name="Google Shape;153;g30d3214cb70_0_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g30d3214cb70_0_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1" name="Google Shape;171;g30d3214cb70_0_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g30d3214cb70_0_6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7" name="Google Shape;187;g30d3214cb70_0_6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g30d3214cb70_0_7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3" name="Google Shape;193;g30d3214cb70_0_7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ck (No Hustle)">
  <p:cSld name="TITLE_1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3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242424"/>
          </a:solidFill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21" name="Google Shape;21;p3"/>
          <p:cNvCxnSpPr/>
          <p:nvPr/>
        </p:nvCxnSpPr>
        <p:spPr>
          <a:xfrm>
            <a:off x="462500" y="-4700"/>
            <a:ext cx="0" cy="51435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2" name="Google Shape;22;p3"/>
          <p:cNvCxnSpPr/>
          <p:nvPr/>
        </p:nvCxnSpPr>
        <p:spPr>
          <a:xfrm>
            <a:off x="8681500" y="-4700"/>
            <a:ext cx="0" cy="51435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3" name="Google Shape;23;p3"/>
          <p:cNvSpPr/>
          <p:nvPr/>
        </p:nvSpPr>
        <p:spPr>
          <a:xfrm>
            <a:off x="462500" y="5091775"/>
            <a:ext cx="1015500" cy="51900"/>
          </a:xfrm>
          <a:prstGeom prst="rect">
            <a:avLst/>
          </a:prstGeom>
          <a:solidFill>
            <a:srgbClr val="FF4438"/>
          </a:solidFill>
          <a:ln w="9525" cap="flat" cmpd="sng">
            <a:solidFill>
              <a:srgbClr val="24242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4" name="Google Shape;24;p3"/>
          <p:cNvPicPr preferRelativeResize="0"/>
          <p:nvPr/>
        </p:nvPicPr>
        <p:blipFill>
          <a:blip r:embed="rId2">
            <a:alphaModFix amt="50000"/>
          </a:blip>
          <a:stretch>
            <a:fillRect/>
          </a:stretch>
        </p:blipFill>
        <p:spPr>
          <a:xfrm rot="5400000">
            <a:off x="8594534" y="4546801"/>
            <a:ext cx="624200" cy="114075"/>
          </a:xfrm>
          <a:prstGeom prst="rect">
            <a:avLst/>
          </a:prstGeom>
          <a:noFill/>
          <a:ln>
            <a:noFill/>
          </a:ln>
        </p:spPr>
      </p:pic>
      <p:sp>
        <p:nvSpPr>
          <p:cNvPr id="25" name="Google Shape;25;p3"/>
          <p:cNvSpPr txBox="1">
            <a:spLocks noGrp="1"/>
          </p:cNvSpPr>
          <p:nvPr>
            <p:ph type="sldNum" idx="12"/>
          </p:nvPr>
        </p:nvSpPr>
        <p:spPr>
          <a:xfrm>
            <a:off x="8681500" y="163000"/>
            <a:ext cx="462600" cy="3249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buNone/>
              <a:defRPr sz="900">
                <a:solidFill>
                  <a:srgbClr val="F8F8F8"/>
                </a:solidFill>
                <a:latin typeface="Work Sans Light"/>
                <a:ea typeface="Work Sans Light"/>
                <a:cs typeface="Work Sans Light"/>
                <a:sym typeface="Work Sans Light"/>
              </a:defRPr>
            </a:lvl1pPr>
            <a:lvl2pPr lvl="1" algn="ctr" rtl="0">
              <a:buNone/>
              <a:defRPr sz="900">
                <a:solidFill>
                  <a:srgbClr val="F8F8F8"/>
                </a:solidFill>
                <a:latin typeface="Work Sans Light"/>
                <a:ea typeface="Work Sans Light"/>
                <a:cs typeface="Work Sans Light"/>
                <a:sym typeface="Work Sans Light"/>
              </a:defRPr>
            </a:lvl2pPr>
            <a:lvl3pPr lvl="2" algn="ctr" rtl="0">
              <a:buNone/>
              <a:defRPr sz="900">
                <a:solidFill>
                  <a:srgbClr val="F8F8F8"/>
                </a:solidFill>
                <a:latin typeface="Work Sans Light"/>
                <a:ea typeface="Work Sans Light"/>
                <a:cs typeface="Work Sans Light"/>
                <a:sym typeface="Work Sans Light"/>
              </a:defRPr>
            </a:lvl3pPr>
            <a:lvl4pPr lvl="3" algn="ctr" rtl="0">
              <a:buNone/>
              <a:defRPr sz="900">
                <a:solidFill>
                  <a:srgbClr val="F8F8F8"/>
                </a:solidFill>
                <a:latin typeface="Work Sans Light"/>
                <a:ea typeface="Work Sans Light"/>
                <a:cs typeface="Work Sans Light"/>
                <a:sym typeface="Work Sans Light"/>
              </a:defRPr>
            </a:lvl4pPr>
            <a:lvl5pPr lvl="4" algn="ctr" rtl="0">
              <a:buNone/>
              <a:defRPr sz="900">
                <a:solidFill>
                  <a:srgbClr val="F8F8F8"/>
                </a:solidFill>
                <a:latin typeface="Work Sans Light"/>
                <a:ea typeface="Work Sans Light"/>
                <a:cs typeface="Work Sans Light"/>
                <a:sym typeface="Work Sans Light"/>
              </a:defRPr>
            </a:lvl5pPr>
            <a:lvl6pPr lvl="5" algn="ctr" rtl="0">
              <a:buNone/>
              <a:defRPr sz="900">
                <a:solidFill>
                  <a:srgbClr val="F8F8F8"/>
                </a:solidFill>
                <a:latin typeface="Work Sans Light"/>
                <a:ea typeface="Work Sans Light"/>
                <a:cs typeface="Work Sans Light"/>
                <a:sym typeface="Work Sans Light"/>
              </a:defRPr>
            </a:lvl6pPr>
            <a:lvl7pPr lvl="6" algn="ctr" rtl="0">
              <a:buNone/>
              <a:defRPr sz="900">
                <a:solidFill>
                  <a:srgbClr val="F8F8F8"/>
                </a:solidFill>
                <a:latin typeface="Work Sans Light"/>
                <a:ea typeface="Work Sans Light"/>
                <a:cs typeface="Work Sans Light"/>
                <a:sym typeface="Work Sans Light"/>
              </a:defRPr>
            </a:lvl7pPr>
            <a:lvl8pPr lvl="7" algn="ctr" rtl="0">
              <a:buNone/>
              <a:defRPr sz="900">
                <a:solidFill>
                  <a:srgbClr val="F8F8F8"/>
                </a:solidFill>
                <a:latin typeface="Work Sans Light"/>
                <a:ea typeface="Work Sans Light"/>
                <a:cs typeface="Work Sans Light"/>
                <a:sym typeface="Work Sans Light"/>
              </a:defRPr>
            </a:lvl8pPr>
            <a:lvl9pPr lvl="8" algn="ctr" rtl="0">
              <a:buNone/>
              <a:defRPr sz="900">
                <a:solidFill>
                  <a:srgbClr val="F8F8F8"/>
                </a:solidFill>
                <a:latin typeface="Work Sans Light"/>
                <a:ea typeface="Work Sans Light"/>
                <a:cs typeface="Work Sans Light"/>
                <a:sym typeface="Work Sans Light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ck (With Hustle)">
  <p:cSld name="TITLE_1_1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4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383839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8" name="Google Shape;28;p4"/>
          <p:cNvPicPr preferRelativeResize="0"/>
          <p:nvPr/>
        </p:nvPicPr>
        <p:blipFill rotWithShape="1">
          <a:blip r:embed="rId2">
            <a:alphaModFix amt="9000"/>
          </a:blip>
          <a:srcRect l="16884" t="5197" r="8732" b="13468"/>
          <a:stretch/>
        </p:blipFill>
        <p:spPr>
          <a:xfrm>
            <a:off x="4572000" y="0"/>
            <a:ext cx="4109500" cy="514349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9" name="Google Shape;29;p4"/>
          <p:cNvCxnSpPr/>
          <p:nvPr/>
        </p:nvCxnSpPr>
        <p:spPr>
          <a:xfrm>
            <a:off x="462500" y="-4700"/>
            <a:ext cx="0" cy="5143500"/>
          </a:xfrm>
          <a:prstGeom prst="straightConnector1">
            <a:avLst/>
          </a:prstGeom>
          <a:noFill/>
          <a:ln w="9525" cap="flat" cmpd="sng">
            <a:solidFill>
              <a:srgbClr val="242424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0" name="Google Shape;30;p4"/>
          <p:cNvCxnSpPr/>
          <p:nvPr/>
        </p:nvCxnSpPr>
        <p:spPr>
          <a:xfrm>
            <a:off x="8681500" y="-4700"/>
            <a:ext cx="0" cy="5143500"/>
          </a:xfrm>
          <a:prstGeom prst="straightConnector1">
            <a:avLst/>
          </a:prstGeom>
          <a:noFill/>
          <a:ln w="9525" cap="flat" cmpd="sng">
            <a:solidFill>
              <a:srgbClr val="242424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1" name="Google Shape;31;p4"/>
          <p:cNvCxnSpPr/>
          <p:nvPr/>
        </p:nvCxnSpPr>
        <p:spPr>
          <a:xfrm>
            <a:off x="1832333" y="-4700"/>
            <a:ext cx="0" cy="5143500"/>
          </a:xfrm>
          <a:prstGeom prst="straightConnector1">
            <a:avLst/>
          </a:prstGeom>
          <a:noFill/>
          <a:ln w="9525" cap="flat" cmpd="sng">
            <a:solidFill>
              <a:srgbClr val="242424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2" name="Google Shape;32;p4"/>
          <p:cNvCxnSpPr/>
          <p:nvPr/>
        </p:nvCxnSpPr>
        <p:spPr>
          <a:xfrm>
            <a:off x="3202167" y="-4700"/>
            <a:ext cx="0" cy="5143500"/>
          </a:xfrm>
          <a:prstGeom prst="straightConnector1">
            <a:avLst/>
          </a:prstGeom>
          <a:noFill/>
          <a:ln w="9525" cap="flat" cmpd="sng">
            <a:solidFill>
              <a:srgbClr val="242424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3" name="Google Shape;33;p4"/>
          <p:cNvCxnSpPr/>
          <p:nvPr/>
        </p:nvCxnSpPr>
        <p:spPr>
          <a:xfrm>
            <a:off x="4572000" y="-4700"/>
            <a:ext cx="0" cy="5143500"/>
          </a:xfrm>
          <a:prstGeom prst="straightConnector1">
            <a:avLst/>
          </a:prstGeom>
          <a:noFill/>
          <a:ln w="9525" cap="flat" cmpd="sng">
            <a:solidFill>
              <a:srgbClr val="242424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4" name="Google Shape;34;p4"/>
          <p:cNvCxnSpPr/>
          <p:nvPr/>
        </p:nvCxnSpPr>
        <p:spPr>
          <a:xfrm>
            <a:off x="7311667" y="-4700"/>
            <a:ext cx="0" cy="5143500"/>
          </a:xfrm>
          <a:prstGeom prst="straightConnector1">
            <a:avLst/>
          </a:prstGeom>
          <a:noFill/>
          <a:ln w="9525" cap="flat" cmpd="sng">
            <a:solidFill>
              <a:srgbClr val="242424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5" name="Google Shape;35;p4"/>
          <p:cNvCxnSpPr/>
          <p:nvPr/>
        </p:nvCxnSpPr>
        <p:spPr>
          <a:xfrm>
            <a:off x="5941833" y="-4700"/>
            <a:ext cx="0" cy="5143500"/>
          </a:xfrm>
          <a:prstGeom prst="straightConnector1">
            <a:avLst/>
          </a:prstGeom>
          <a:noFill/>
          <a:ln w="9525" cap="flat" cmpd="sng">
            <a:solidFill>
              <a:srgbClr val="242424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36" name="Google Shape;36;p4"/>
          <p:cNvSpPr/>
          <p:nvPr/>
        </p:nvSpPr>
        <p:spPr>
          <a:xfrm>
            <a:off x="462500" y="5091775"/>
            <a:ext cx="1015500" cy="51900"/>
          </a:xfrm>
          <a:prstGeom prst="rect">
            <a:avLst/>
          </a:prstGeom>
          <a:solidFill>
            <a:srgbClr val="FF443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37" name="Google Shape;37;p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5400000">
            <a:off x="8594534" y="4546801"/>
            <a:ext cx="624200" cy="114075"/>
          </a:xfrm>
          <a:prstGeom prst="rect">
            <a:avLst/>
          </a:prstGeom>
          <a:noFill/>
          <a:ln>
            <a:noFill/>
          </a:ln>
        </p:spPr>
      </p:pic>
      <p:sp>
        <p:nvSpPr>
          <p:cNvPr id="38" name="Google Shape;38;p4"/>
          <p:cNvSpPr txBox="1">
            <a:spLocks noGrp="1"/>
          </p:cNvSpPr>
          <p:nvPr>
            <p:ph type="sldNum" idx="12"/>
          </p:nvPr>
        </p:nvSpPr>
        <p:spPr>
          <a:xfrm>
            <a:off x="8681500" y="163000"/>
            <a:ext cx="462600" cy="324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buNone/>
              <a:defRPr sz="900">
                <a:latin typeface="Work Sans Light"/>
                <a:ea typeface="Work Sans Light"/>
                <a:cs typeface="Work Sans Light"/>
                <a:sym typeface="Work Sans Light"/>
              </a:defRPr>
            </a:lvl1pPr>
            <a:lvl2pPr lvl="1" algn="ctr" rtl="0">
              <a:buNone/>
              <a:defRPr sz="900">
                <a:latin typeface="Work Sans Light"/>
                <a:ea typeface="Work Sans Light"/>
                <a:cs typeface="Work Sans Light"/>
                <a:sym typeface="Work Sans Light"/>
              </a:defRPr>
            </a:lvl2pPr>
            <a:lvl3pPr lvl="2" algn="ctr" rtl="0">
              <a:buNone/>
              <a:defRPr sz="900">
                <a:latin typeface="Work Sans Light"/>
                <a:ea typeface="Work Sans Light"/>
                <a:cs typeface="Work Sans Light"/>
                <a:sym typeface="Work Sans Light"/>
              </a:defRPr>
            </a:lvl3pPr>
            <a:lvl4pPr lvl="3" algn="ctr" rtl="0">
              <a:buNone/>
              <a:defRPr sz="900">
                <a:latin typeface="Work Sans Light"/>
                <a:ea typeface="Work Sans Light"/>
                <a:cs typeface="Work Sans Light"/>
                <a:sym typeface="Work Sans Light"/>
              </a:defRPr>
            </a:lvl4pPr>
            <a:lvl5pPr lvl="4" algn="ctr" rtl="0">
              <a:buNone/>
              <a:defRPr sz="900">
                <a:latin typeface="Work Sans Light"/>
                <a:ea typeface="Work Sans Light"/>
                <a:cs typeface="Work Sans Light"/>
                <a:sym typeface="Work Sans Light"/>
              </a:defRPr>
            </a:lvl5pPr>
            <a:lvl6pPr lvl="5" algn="ctr" rtl="0">
              <a:buNone/>
              <a:defRPr sz="900">
                <a:latin typeface="Work Sans Light"/>
                <a:ea typeface="Work Sans Light"/>
                <a:cs typeface="Work Sans Light"/>
                <a:sym typeface="Work Sans Light"/>
              </a:defRPr>
            </a:lvl6pPr>
            <a:lvl7pPr lvl="6" algn="ctr" rtl="0">
              <a:buNone/>
              <a:defRPr sz="900">
                <a:latin typeface="Work Sans Light"/>
                <a:ea typeface="Work Sans Light"/>
                <a:cs typeface="Work Sans Light"/>
                <a:sym typeface="Work Sans Light"/>
              </a:defRPr>
            </a:lvl7pPr>
            <a:lvl8pPr lvl="7" algn="ctr" rtl="0">
              <a:buNone/>
              <a:defRPr sz="900">
                <a:latin typeface="Work Sans Light"/>
                <a:ea typeface="Work Sans Light"/>
                <a:cs typeface="Work Sans Light"/>
                <a:sym typeface="Work Sans Light"/>
              </a:defRPr>
            </a:lvl8pPr>
            <a:lvl9pPr lvl="8" algn="ctr" rtl="0">
              <a:buNone/>
              <a:defRPr sz="900">
                <a:latin typeface="Work Sans Light"/>
                <a:ea typeface="Work Sans Light"/>
                <a:cs typeface="Work Sans Light"/>
                <a:sym typeface="Work Sans Light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range (No Hustle)" type="secHead">
  <p:cSld name="SECTION_HEADER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41" name="Google Shape;41;p5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F4438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42" name="Google Shape;42;p5"/>
          <p:cNvCxnSpPr/>
          <p:nvPr/>
        </p:nvCxnSpPr>
        <p:spPr>
          <a:xfrm>
            <a:off x="462500" y="10600"/>
            <a:ext cx="0" cy="5128200"/>
          </a:xfrm>
          <a:prstGeom prst="straightConnector1">
            <a:avLst/>
          </a:prstGeom>
          <a:noFill/>
          <a:ln w="9525" cap="flat" cmpd="sng">
            <a:solidFill>
              <a:srgbClr val="E43E33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3" name="Google Shape;43;p5"/>
          <p:cNvCxnSpPr/>
          <p:nvPr/>
        </p:nvCxnSpPr>
        <p:spPr>
          <a:xfrm>
            <a:off x="8681500" y="10600"/>
            <a:ext cx="0" cy="5128200"/>
          </a:xfrm>
          <a:prstGeom prst="straightConnector1">
            <a:avLst/>
          </a:prstGeom>
          <a:noFill/>
          <a:ln w="9525" cap="flat" cmpd="sng">
            <a:solidFill>
              <a:srgbClr val="E43E33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4" name="Google Shape;44;p5"/>
          <p:cNvCxnSpPr/>
          <p:nvPr/>
        </p:nvCxnSpPr>
        <p:spPr>
          <a:xfrm>
            <a:off x="1832333" y="10600"/>
            <a:ext cx="0" cy="5128200"/>
          </a:xfrm>
          <a:prstGeom prst="straightConnector1">
            <a:avLst/>
          </a:prstGeom>
          <a:noFill/>
          <a:ln w="9525" cap="flat" cmpd="sng">
            <a:solidFill>
              <a:srgbClr val="E43E33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5" name="Google Shape;45;p5"/>
          <p:cNvCxnSpPr/>
          <p:nvPr/>
        </p:nvCxnSpPr>
        <p:spPr>
          <a:xfrm>
            <a:off x="3202167" y="10600"/>
            <a:ext cx="0" cy="5128200"/>
          </a:xfrm>
          <a:prstGeom prst="straightConnector1">
            <a:avLst/>
          </a:prstGeom>
          <a:noFill/>
          <a:ln w="9525" cap="flat" cmpd="sng">
            <a:solidFill>
              <a:srgbClr val="E43E33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6" name="Google Shape;46;p5"/>
          <p:cNvCxnSpPr/>
          <p:nvPr/>
        </p:nvCxnSpPr>
        <p:spPr>
          <a:xfrm>
            <a:off x="4572000" y="10600"/>
            <a:ext cx="0" cy="5128200"/>
          </a:xfrm>
          <a:prstGeom prst="straightConnector1">
            <a:avLst/>
          </a:prstGeom>
          <a:noFill/>
          <a:ln w="9525" cap="flat" cmpd="sng">
            <a:solidFill>
              <a:srgbClr val="E43E33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7" name="Google Shape;47;p5"/>
          <p:cNvCxnSpPr/>
          <p:nvPr/>
        </p:nvCxnSpPr>
        <p:spPr>
          <a:xfrm>
            <a:off x="7311667" y="10600"/>
            <a:ext cx="0" cy="5128200"/>
          </a:xfrm>
          <a:prstGeom prst="straightConnector1">
            <a:avLst/>
          </a:prstGeom>
          <a:noFill/>
          <a:ln w="9525" cap="flat" cmpd="sng">
            <a:solidFill>
              <a:srgbClr val="E43E33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8" name="Google Shape;48;p5"/>
          <p:cNvCxnSpPr/>
          <p:nvPr/>
        </p:nvCxnSpPr>
        <p:spPr>
          <a:xfrm>
            <a:off x="5941833" y="10600"/>
            <a:ext cx="0" cy="5128200"/>
          </a:xfrm>
          <a:prstGeom prst="straightConnector1">
            <a:avLst/>
          </a:prstGeom>
          <a:noFill/>
          <a:ln w="9525" cap="flat" cmpd="sng">
            <a:solidFill>
              <a:srgbClr val="E43E33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49" name="Google Shape;49;p5"/>
          <p:cNvSpPr/>
          <p:nvPr/>
        </p:nvSpPr>
        <p:spPr>
          <a:xfrm>
            <a:off x="462500" y="5091775"/>
            <a:ext cx="1015500" cy="51900"/>
          </a:xfrm>
          <a:prstGeom prst="rect">
            <a:avLst/>
          </a:prstGeom>
          <a:solidFill>
            <a:srgbClr val="B9000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50" name="Google Shape;50;p5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rot="5400000">
            <a:off x="8595694" y="4546501"/>
            <a:ext cx="622474" cy="114675"/>
          </a:xfrm>
          <a:prstGeom prst="rect">
            <a:avLst/>
          </a:prstGeom>
          <a:noFill/>
          <a:ln>
            <a:noFill/>
          </a:ln>
        </p:spPr>
      </p:pic>
      <p:sp>
        <p:nvSpPr>
          <p:cNvPr id="51" name="Google Shape;51;p5"/>
          <p:cNvSpPr txBox="1">
            <a:spLocks noGrp="1"/>
          </p:cNvSpPr>
          <p:nvPr>
            <p:ph type="sldNum" idx="2"/>
          </p:nvPr>
        </p:nvSpPr>
        <p:spPr>
          <a:xfrm>
            <a:off x="8681500" y="163000"/>
            <a:ext cx="462600" cy="324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buNone/>
              <a:defRPr sz="900">
                <a:solidFill>
                  <a:srgbClr val="B90008"/>
                </a:solidFill>
                <a:latin typeface="Work Sans Light"/>
                <a:ea typeface="Work Sans Light"/>
                <a:cs typeface="Work Sans Light"/>
                <a:sym typeface="Work Sans Light"/>
              </a:defRPr>
            </a:lvl1pPr>
            <a:lvl2pPr lvl="1" algn="ctr" rtl="0">
              <a:buNone/>
              <a:defRPr sz="900">
                <a:solidFill>
                  <a:srgbClr val="B90008"/>
                </a:solidFill>
                <a:latin typeface="Work Sans Light"/>
                <a:ea typeface="Work Sans Light"/>
                <a:cs typeface="Work Sans Light"/>
                <a:sym typeface="Work Sans Light"/>
              </a:defRPr>
            </a:lvl2pPr>
            <a:lvl3pPr lvl="2" algn="ctr" rtl="0">
              <a:buNone/>
              <a:defRPr sz="900">
                <a:solidFill>
                  <a:srgbClr val="B90008"/>
                </a:solidFill>
                <a:latin typeface="Work Sans Light"/>
                <a:ea typeface="Work Sans Light"/>
                <a:cs typeface="Work Sans Light"/>
                <a:sym typeface="Work Sans Light"/>
              </a:defRPr>
            </a:lvl3pPr>
            <a:lvl4pPr lvl="3" algn="ctr" rtl="0">
              <a:buNone/>
              <a:defRPr sz="900">
                <a:solidFill>
                  <a:srgbClr val="B90008"/>
                </a:solidFill>
                <a:latin typeface="Work Sans Light"/>
                <a:ea typeface="Work Sans Light"/>
                <a:cs typeface="Work Sans Light"/>
                <a:sym typeface="Work Sans Light"/>
              </a:defRPr>
            </a:lvl4pPr>
            <a:lvl5pPr lvl="4" algn="ctr" rtl="0">
              <a:buNone/>
              <a:defRPr sz="900">
                <a:solidFill>
                  <a:srgbClr val="B90008"/>
                </a:solidFill>
                <a:latin typeface="Work Sans Light"/>
                <a:ea typeface="Work Sans Light"/>
                <a:cs typeface="Work Sans Light"/>
                <a:sym typeface="Work Sans Light"/>
              </a:defRPr>
            </a:lvl5pPr>
            <a:lvl6pPr lvl="5" algn="ctr" rtl="0">
              <a:buNone/>
              <a:defRPr sz="900">
                <a:solidFill>
                  <a:srgbClr val="B90008"/>
                </a:solidFill>
                <a:latin typeface="Work Sans Light"/>
                <a:ea typeface="Work Sans Light"/>
                <a:cs typeface="Work Sans Light"/>
                <a:sym typeface="Work Sans Light"/>
              </a:defRPr>
            </a:lvl6pPr>
            <a:lvl7pPr lvl="6" algn="ctr" rtl="0">
              <a:buNone/>
              <a:defRPr sz="900">
                <a:solidFill>
                  <a:srgbClr val="B90008"/>
                </a:solidFill>
                <a:latin typeface="Work Sans Light"/>
                <a:ea typeface="Work Sans Light"/>
                <a:cs typeface="Work Sans Light"/>
                <a:sym typeface="Work Sans Light"/>
              </a:defRPr>
            </a:lvl7pPr>
            <a:lvl8pPr lvl="7" algn="ctr" rtl="0">
              <a:buNone/>
              <a:defRPr sz="900">
                <a:solidFill>
                  <a:srgbClr val="B90008"/>
                </a:solidFill>
                <a:latin typeface="Work Sans Light"/>
                <a:ea typeface="Work Sans Light"/>
                <a:cs typeface="Work Sans Light"/>
                <a:sym typeface="Work Sans Light"/>
              </a:defRPr>
            </a:lvl8pPr>
            <a:lvl9pPr lvl="8" algn="ctr" rtl="0">
              <a:buNone/>
              <a:defRPr sz="900">
                <a:solidFill>
                  <a:srgbClr val="B90008"/>
                </a:solidFill>
                <a:latin typeface="Work Sans Light"/>
                <a:ea typeface="Work Sans Light"/>
                <a:cs typeface="Work Sans Light"/>
                <a:sym typeface="Work Sans Light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White (No Hustle)" type="twoColTx">
  <p:cSld name="TITLE_AND_TWO_COLUMNS"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7" name="Google Shape;77;p8"/>
          <p:cNvCxnSpPr/>
          <p:nvPr/>
        </p:nvCxnSpPr>
        <p:spPr>
          <a:xfrm>
            <a:off x="462500" y="-4700"/>
            <a:ext cx="0" cy="5143500"/>
          </a:xfrm>
          <a:prstGeom prst="straightConnector1">
            <a:avLst/>
          </a:prstGeom>
          <a:noFill/>
          <a:ln w="9525" cap="flat" cmpd="sng">
            <a:solidFill>
              <a:srgbClr val="F8F8F8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78" name="Google Shape;78;p8"/>
          <p:cNvCxnSpPr/>
          <p:nvPr/>
        </p:nvCxnSpPr>
        <p:spPr>
          <a:xfrm>
            <a:off x="8681500" y="-4700"/>
            <a:ext cx="0" cy="5143500"/>
          </a:xfrm>
          <a:prstGeom prst="straightConnector1">
            <a:avLst/>
          </a:prstGeom>
          <a:noFill/>
          <a:ln w="9525" cap="flat" cmpd="sng">
            <a:solidFill>
              <a:srgbClr val="EFEFEF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79" name="Google Shape;79;p8"/>
          <p:cNvCxnSpPr/>
          <p:nvPr/>
        </p:nvCxnSpPr>
        <p:spPr>
          <a:xfrm>
            <a:off x="1832333" y="-4700"/>
            <a:ext cx="0" cy="5143500"/>
          </a:xfrm>
          <a:prstGeom prst="straightConnector1">
            <a:avLst/>
          </a:prstGeom>
          <a:noFill/>
          <a:ln w="9525" cap="flat" cmpd="sng">
            <a:solidFill>
              <a:srgbClr val="F8F8F8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80" name="Google Shape;80;p8"/>
          <p:cNvCxnSpPr/>
          <p:nvPr/>
        </p:nvCxnSpPr>
        <p:spPr>
          <a:xfrm>
            <a:off x="3202167" y="-4700"/>
            <a:ext cx="0" cy="5143500"/>
          </a:xfrm>
          <a:prstGeom prst="straightConnector1">
            <a:avLst/>
          </a:prstGeom>
          <a:noFill/>
          <a:ln w="9525" cap="flat" cmpd="sng">
            <a:solidFill>
              <a:srgbClr val="F8F8F8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81" name="Google Shape;81;p8"/>
          <p:cNvCxnSpPr/>
          <p:nvPr/>
        </p:nvCxnSpPr>
        <p:spPr>
          <a:xfrm>
            <a:off x="4572000" y="-4700"/>
            <a:ext cx="0" cy="5143500"/>
          </a:xfrm>
          <a:prstGeom prst="straightConnector1">
            <a:avLst/>
          </a:prstGeom>
          <a:noFill/>
          <a:ln w="9525" cap="flat" cmpd="sng">
            <a:solidFill>
              <a:srgbClr val="F8F8F8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82" name="Google Shape;82;p8"/>
          <p:cNvCxnSpPr/>
          <p:nvPr/>
        </p:nvCxnSpPr>
        <p:spPr>
          <a:xfrm>
            <a:off x="7311667" y="-4700"/>
            <a:ext cx="0" cy="5143500"/>
          </a:xfrm>
          <a:prstGeom prst="straightConnector1">
            <a:avLst/>
          </a:prstGeom>
          <a:noFill/>
          <a:ln w="9525" cap="flat" cmpd="sng">
            <a:solidFill>
              <a:srgbClr val="F8F8F8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83" name="Google Shape;83;p8"/>
          <p:cNvCxnSpPr/>
          <p:nvPr/>
        </p:nvCxnSpPr>
        <p:spPr>
          <a:xfrm>
            <a:off x="5941833" y="-4700"/>
            <a:ext cx="0" cy="5143500"/>
          </a:xfrm>
          <a:prstGeom prst="straightConnector1">
            <a:avLst/>
          </a:prstGeom>
          <a:noFill/>
          <a:ln w="9525" cap="flat" cmpd="sng">
            <a:solidFill>
              <a:srgbClr val="F8F8F8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84" name="Google Shape;84;p8"/>
          <p:cNvSpPr/>
          <p:nvPr/>
        </p:nvSpPr>
        <p:spPr>
          <a:xfrm>
            <a:off x="462500" y="5091775"/>
            <a:ext cx="1015500" cy="51900"/>
          </a:xfrm>
          <a:prstGeom prst="rect">
            <a:avLst/>
          </a:prstGeom>
          <a:solidFill>
            <a:srgbClr val="FF443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85" name="Google Shape;85;p8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rot="5400000">
            <a:off x="8604563" y="4548512"/>
            <a:ext cx="600725" cy="110650"/>
          </a:xfrm>
          <a:prstGeom prst="rect">
            <a:avLst/>
          </a:prstGeom>
          <a:noFill/>
          <a:ln>
            <a:noFill/>
          </a:ln>
        </p:spPr>
      </p:pic>
      <p:sp>
        <p:nvSpPr>
          <p:cNvPr id="86" name="Google Shape;86;p8"/>
          <p:cNvSpPr txBox="1">
            <a:spLocks noGrp="1"/>
          </p:cNvSpPr>
          <p:nvPr>
            <p:ph type="sldNum" idx="12"/>
          </p:nvPr>
        </p:nvSpPr>
        <p:spPr>
          <a:xfrm>
            <a:off x="8681500" y="163000"/>
            <a:ext cx="462600" cy="324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buNone/>
              <a:defRPr sz="900">
                <a:solidFill>
                  <a:srgbClr val="D9D9D9"/>
                </a:solidFill>
                <a:latin typeface="Work Sans Light"/>
                <a:ea typeface="Work Sans Light"/>
                <a:cs typeface="Work Sans Light"/>
                <a:sym typeface="Work Sans Light"/>
              </a:defRPr>
            </a:lvl1pPr>
            <a:lvl2pPr lvl="1" algn="ctr" rtl="0">
              <a:buNone/>
              <a:defRPr sz="900">
                <a:solidFill>
                  <a:srgbClr val="D9D9D9"/>
                </a:solidFill>
                <a:latin typeface="Work Sans Light"/>
                <a:ea typeface="Work Sans Light"/>
                <a:cs typeface="Work Sans Light"/>
                <a:sym typeface="Work Sans Light"/>
              </a:defRPr>
            </a:lvl2pPr>
            <a:lvl3pPr lvl="2" algn="ctr" rtl="0">
              <a:buNone/>
              <a:defRPr sz="900">
                <a:solidFill>
                  <a:srgbClr val="D9D9D9"/>
                </a:solidFill>
                <a:latin typeface="Work Sans Light"/>
                <a:ea typeface="Work Sans Light"/>
                <a:cs typeface="Work Sans Light"/>
                <a:sym typeface="Work Sans Light"/>
              </a:defRPr>
            </a:lvl3pPr>
            <a:lvl4pPr lvl="3" algn="ctr" rtl="0">
              <a:buNone/>
              <a:defRPr sz="900">
                <a:solidFill>
                  <a:srgbClr val="D9D9D9"/>
                </a:solidFill>
                <a:latin typeface="Work Sans Light"/>
                <a:ea typeface="Work Sans Light"/>
                <a:cs typeface="Work Sans Light"/>
                <a:sym typeface="Work Sans Light"/>
              </a:defRPr>
            </a:lvl4pPr>
            <a:lvl5pPr lvl="4" algn="ctr" rtl="0">
              <a:buNone/>
              <a:defRPr sz="900">
                <a:solidFill>
                  <a:srgbClr val="D9D9D9"/>
                </a:solidFill>
                <a:latin typeface="Work Sans Light"/>
                <a:ea typeface="Work Sans Light"/>
                <a:cs typeface="Work Sans Light"/>
                <a:sym typeface="Work Sans Light"/>
              </a:defRPr>
            </a:lvl5pPr>
            <a:lvl6pPr lvl="5" algn="ctr" rtl="0">
              <a:buNone/>
              <a:defRPr sz="900">
                <a:solidFill>
                  <a:srgbClr val="D9D9D9"/>
                </a:solidFill>
                <a:latin typeface="Work Sans Light"/>
                <a:ea typeface="Work Sans Light"/>
                <a:cs typeface="Work Sans Light"/>
                <a:sym typeface="Work Sans Light"/>
              </a:defRPr>
            </a:lvl6pPr>
            <a:lvl7pPr lvl="6" algn="ctr" rtl="0">
              <a:buNone/>
              <a:defRPr sz="900">
                <a:solidFill>
                  <a:srgbClr val="D9D9D9"/>
                </a:solidFill>
                <a:latin typeface="Work Sans Light"/>
                <a:ea typeface="Work Sans Light"/>
                <a:cs typeface="Work Sans Light"/>
                <a:sym typeface="Work Sans Light"/>
              </a:defRPr>
            </a:lvl7pPr>
            <a:lvl8pPr lvl="7" algn="ctr" rtl="0">
              <a:buNone/>
              <a:defRPr sz="900">
                <a:solidFill>
                  <a:srgbClr val="D9D9D9"/>
                </a:solidFill>
                <a:latin typeface="Work Sans Light"/>
                <a:ea typeface="Work Sans Light"/>
                <a:cs typeface="Work Sans Light"/>
                <a:sym typeface="Work Sans Light"/>
              </a:defRPr>
            </a:lvl8pPr>
            <a:lvl9pPr lvl="8" algn="ctr" rtl="0">
              <a:buNone/>
              <a:defRPr sz="900">
                <a:solidFill>
                  <a:srgbClr val="D9D9D9"/>
                </a:solidFill>
                <a:latin typeface="Work Sans Light"/>
                <a:ea typeface="Work Sans Light"/>
                <a:cs typeface="Work Sans Light"/>
                <a:sym typeface="Work Sans Light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White (With Hustle)">
  <p:cSld name="TITLE_AND_TWO_COLUMNS_1"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" name="Google Shape;88;p9"/>
          <p:cNvPicPr preferRelativeResize="0"/>
          <p:nvPr/>
        </p:nvPicPr>
        <p:blipFill rotWithShape="1">
          <a:blip r:embed="rId2">
            <a:alphaModFix amt="6000"/>
          </a:blip>
          <a:srcRect l="16884" t="5197" r="8732" b="13468"/>
          <a:stretch/>
        </p:blipFill>
        <p:spPr>
          <a:xfrm>
            <a:off x="4572000" y="0"/>
            <a:ext cx="4109500" cy="514349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89" name="Google Shape;89;p9"/>
          <p:cNvCxnSpPr/>
          <p:nvPr/>
        </p:nvCxnSpPr>
        <p:spPr>
          <a:xfrm>
            <a:off x="462500" y="-4700"/>
            <a:ext cx="0" cy="5148300"/>
          </a:xfrm>
          <a:prstGeom prst="straightConnector1">
            <a:avLst/>
          </a:prstGeom>
          <a:noFill/>
          <a:ln w="9525" cap="flat" cmpd="sng">
            <a:solidFill>
              <a:srgbClr val="F8F8F8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90" name="Google Shape;90;p9"/>
          <p:cNvCxnSpPr/>
          <p:nvPr/>
        </p:nvCxnSpPr>
        <p:spPr>
          <a:xfrm>
            <a:off x="8681500" y="-4700"/>
            <a:ext cx="0" cy="5148300"/>
          </a:xfrm>
          <a:prstGeom prst="straightConnector1">
            <a:avLst/>
          </a:prstGeom>
          <a:noFill/>
          <a:ln w="9525" cap="flat" cmpd="sng">
            <a:solidFill>
              <a:srgbClr val="EFEFEF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91" name="Google Shape;91;p9"/>
          <p:cNvCxnSpPr/>
          <p:nvPr/>
        </p:nvCxnSpPr>
        <p:spPr>
          <a:xfrm>
            <a:off x="1832333" y="-4700"/>
            <a:ext cx="0" cy="5148300"/>
          </a:xfrm>
          <a:prstGeom prst="straightConnector1">
            <a:avLst/>
          </a:prstGeom>
          <a:noFill/>
          <a:ln w="9525" cap="flat" cmpd="sng">
            <a:solidFill>
              <a:srgbClr val="F8F8F8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92" name="Google Shape;92;p9"/>
          <p:cNvCxnSpPr/>
          <p:nvPr/>
        </p:nvCxnSpPr>
        <p:spPr>
          <a:xfrm>
            <a:off x="3202167" y="-4700"/>
            <a:ext cx="0" cy="5148300"/>
          </a:xfrm>
          <a:prstGeom prst="straightConnector1">
            <a:avLst/>
          </a:prstGeom>
          <a:noFill/>
          <a:ln w="9525" cap="flat" cmpd="sng">
            <a:solidFill>
              <a:srgbClr val="F8F8F8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93" name="Google Shape;93;p9"/>
          <p:cNvCxnSpPr/>
          <p:nvPr/>
        </p:nvCxnSpPr>
        <p:spPr>
          <a:xfrm>
            <a:off x="4572000" y="-4700"/>
            <a:ext cx="0" cy="5148300"/>
          </a:xfrm>
          <a:prstGeom prst="straightConnector1">
            <a:avLst/>
          </a:prstGeom>
          <a:noFill/>
          <a:ln w="9525" cap="flat" cmpd="sng">
            <a:solidFill>
              <a:srgbClr val="F8F8F8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94" name="Google Shape;94;p9"/>
          <p:cNvCxnSpPr/>
          <p:nvPr/>
        </p:nvCxnSpPr>
        <p:spPr>
          <a:xfrm>
            <a:off x="7311667" y="-4700"/>
            <a:ext cx="0" cy="5148300"/>
          </a:xfrm>
          <a:prstGeom prst="straightConnector1">
            <a:avLst/>
          </a:prstGeom>
          <a:noFill/>
          <a:ln w="9525" cap="flat" cmpd="sng">
            <a:solidFill>
              <a:srgbClr val="F8F8F8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95" name="Google Shape;95;p9"/>
          <p:cNvCxnSpPr/>
          <p:nvPr/>
        </p:nvCxnSpPr>
        <p:spPr>
          <a:xfrm>
            <a:off x="5941833" y="-4700"/>
            <a:ext cx="0" cy="5148300"/>
          </a:xfrm>
          <a:prstGeom prst="straightConnector1">
            <a:avLst/>
          </a:prstGeom>
          <a:noFill/>
          <a:ln w="9525" cap="flat" cmpd="sng">
            <a:solidFill>
              <a:srgbClr val="F8F8F8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96" name="Google Shape;96;p9"/>
          <p:cNvSpPr/>
          <p:nvPr/>
        </p:nvSpPr>
        <p:spPr>
          <a:xfrm>
            <a:off x="462500" y="5091775"/>
            <a:ext cx="1015500" cy="51900"/>
          </a:xfrm>
          <a:prstGeom prst="rect">
            <a:avLst/>
          </a:prstGeom>
          <a:solidFill>
            <a:srgbClr val="FF443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7" name="Google Shape;97;p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5400000">
            <a:off x="8604563" y="4548512"/>
            <a:ext cx="600725" cy="110650"/>
          </a:xfrm>
          <a:prstGeom prst="rect">
            <a:avLst/>
          </a:prstGeom>
          <a:noFill/>
          <a:ln>
            <a:noFill/>
          </a:ln>
        </p:spPr>
      </p:pic>
      <p:sp>
        <p:nvSpPr>
          <p:cNvPr id="98" name="Google Shape;98;p9"/>
          <p:cNvSpPr txBox="1">
            <a:spLocks noGrp="1"/>
          </p:cNvSpPr>
          <p:nvPr>
            <p:ph type="sldNum" idx="12"/>
          </p:nvPr>
        </p:nvSpPr>
        <p:spPr>
          <a:xfrm>
            <a:off x="8681500" y="163000"/>
            <a:ext cx="462600" cy="324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buNone/>
              <a:defRPr sz="900">
                <a:solidFill>
                  <a:srgbClr val="D9D9D9"/>
                </a:solidFill>
                <a:latin typeface="Work Sans Light"/>
                <a:ea typeface="Work Sans Light"/>
                <a:cs typeface="Work Sans Light"/>
                <a:sym typeface="Work Sans Light"/>
              </a:defRPr>
            </a:lvl1pPr>
            <a:lvl2pPr lvl="1" algn="ctr" rtl="0">
              <a:buNone/>
              <a:defRPr sz="900">
                <a:solidFill>
                  <a:srgbClr val="D9D9D9"/>
                </a:solidFill>
                <a:latin typeface="Work Sans Light"/>
                <a:ea typeface="Work Sans Light"/>
                <a:cs typeface="Work Sans Light"/>
                <a:sym typeface="Work Sans Light"/>
              </a:defRPr>
            </a:lvl2pPr>
            <a:lvl3pPr lvl="2" algn="ctr" rtl="0">
              <a:buNone/>
              <a:defRPr sz="900">
                <a:solidFill>
                  <a:srgbClr val="D9D9D9"/>
                </a:solidFill>
                <a:latin typeface="Work Sans Light"/>
                <a:ea typeface="Work Sans Light"/>
                <a:cs typeface="Work Sans Light"/>
                <a:sym typeface="Work Sans Light"/>
              </a:defRPr>
            </a:lvl3pPr>
            <a:lvl4pPr lvl="3" algn="ctr" rtl="0">
              <a:buNone/>
              <a:defRPr sz="900">
                <a:solidFill>
                  <a:srgbClr val="D9D9D9"/>
                </a:solidFill>
                <a:latin typeface="Work Sans Light"/>
                <a:ea typeface="Work Sans Light"/>
                <a:cs typeface="Work Sans Light"/>
                <a:sym typeface="Work Sans Light"/>
              </a:defRPr>
            </a:lvl4pPr>
            <a:lvl5pPr lvl="4" algn="ctr" rtl="0">
              <a:buNone/>
              <a:defRPr sz="900">
                <a:solidFill>
                  <a:srgbClr val="D9D9D9"/>
                </a:solidFill>
                <a:latin typeface="Work Sans Light"/>
                <a:ea typeface="Work Sans Light"/>
                <a:cs typeface="Work Sans Light"/>
                <a:sym typeface="Work Sans Light"/>
              </a:defRPr>
            </a:lvl5pPr>
            <a:lvl6pPr lvl="5" algn="ctr" rtl="0">
              <a:buNone/>
              <a:defRPr sz="900">
                <a:solidFill>
                  <a:srgbClr val="D9D9D9"/>
                </a:solidFill>
                <a:latin typeface="Work Sans Light"/>
                <a:ea typeface="Work Sans Light"/>
                <a:cs typeface="Work Sans Light"/>
                <a:sym typeface="Work Sans Light"/>
              </a:defRPr>
            </a:lvl6pPr>
            <a:lvl7pPr lvl="6" algn="ctr" rtl="0">
              <a:buNone/>
              <a:defRPr sz="900">
                <a:solidFill>
                  <a:srgbClr val="D9D9D9"/>
                </a:solidFill>
                <a:latin typeface="Work Sans Light"/>
                <a:ea typeface="Work Sans Light"/>
                <a:cs typeface="Work Sans Light"/>
                <a:sym typeface="Work Sans Light"/>
              </a:defRPr>
            </a:lvl7pPr>
            <a:lvl8pPr lvl="7" algn="ctr" rtl="0">
              <a:buNone/>
              <a:defRPr sz="900">
                <a:solidFill>
                  <a:srgbClr val="D9D9D9"/>
                </a:solidFill>
                <a:latin typeface="Work Sans Light"/>
                <a:ea typeface="Work Sans Light"/>
                <a:cs typeface="Work Sans Light"/>
                <a:sym typeface="Work Sans Light"/>
              </a:defRPr>
            </a:lvl8pPr>
            <a:lvl9pPr lvl="8" algn="ctr" rtl="0">
              <a:buNone/>
              <a:defRPr sz="900">
                <a:solidFill>
                  <a:srgbClr val="D9D9D9"/>
                </a:solidFill>
                <a:latin typeface="Work Sans Light"/>
                <a:ea typeface="Work Sans Light"/>
                <a:cs typeface="Work Sans Light"/>
                <a:sym typeface="Work Sans Light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White (No Hustle) 1">
  <p:cSld name="TITLE_AND_TWO_COLUMNS_2"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0" name="Google Shape;100;p10"/>
          <p:cNvCxnSpPr/>
          <p:nvPr/>
        </p:nvCxnSpPr>
        <p:spPr>
          <a:xfrm>
            <a:off x="462500" y="-4700"/>
            <a:ext cx="0" cy="5143500"/>
          </a:xfrm>
          <a:prstGeom prst="straightConnector1">
            <a:avLst/>
          </a:prstGeom>
          <a:noFill/>
          <a:ln w="9525" cap="flat" cmpd="sng">
            <a:solidFill>
              <a:srgbClr val="F8F8F8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01" name="Google Shape;101;p10"/>
          <p:cNvCxnSpPr/>
          <p:nvPr/>
        </p:nvCxnSpPr>
        <p:spPr>
          <a:xfrm>
            <a:off x="8681500" y="-4700"/>
            <a:ext cx="0" cy="5143500"/>
          </a:xfrm>
          <a:prstGeom prst="straightConnector1">
            <a:avLst/>
          </a:prstGeom>
          <a:noFill/>
          <a:ln w="9525" cap="flat" cmpd="sng">
            <a:solidFill>
              <a:srgbClr val="EFEFEF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02" name="Google Shape;102;p10"/>
          <p:cNvSpPr/>
          <p:nvPr/>
        </p:nvSpPr>
        <p:spPr>
          <a:xfrm>
            <a:off x="462500" y="5091775"/>
            <a:ext cx="1015500" cy="51900"/>
          </a:xfrm>
          <a:prstGeom prst="rect">
            <a:avLst/>
          </a:prstGeom>
          <a:solidFill>
            <a:srgbClr val="FF443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03" name="Google Shape;103;p10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rot="5400000">
            <a:off x="8604563" y="4548512"/>
            <a:ext cx="600725" cy="110650"/>
          </a:xfrm>
          <a:prstGeom prst="rect">
            <a:avLst/>
          </a:prstGeom>
          <a:noFill/>
          <a:ln>
            <a:noFill/>
          </a:ln>
        </p:spPr>
      </p:pic>
      <p:sp>
        <p:nvSpPr>
          <p:cNvPr id="104" name="Google Shape;104;p10"/>
          <p:cNvSpPr txBox="1">
            <a:spLocks noGrp="1"/>
          </p:cNvSpPr>
          <p:nvPr>
            <p:ph type="sldNum" idx="12"/>
          </p:nvPr>
        </p:nvSpPr>
        <p:spPr>
          <a:xfrm>
            <a:off x="8681500" y="163000"/>
            <a:ext cx="462600" cy="324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buNone/>
              <a:defRPr sz="900">
                <a:solidFill>
                  <a:srgbClr val="D9D9D9"/>
                </a:solidFill>
                <a:latin typeface="Work Sans Light"/>
                <a:ea typeface="Work Sans Light"/>
                <a:cs typeface="Work Sans Light"/>
                <a:sym typeface="Work Sans Light"/>
              </a:defRPr>
            </a:lvl1pPr>
            <a:lvl2pPr lvl="1" algn="ctr" rtl="0">
              <a:buNone/>
              <a:defRPr sz="900">
                <a:solidFill>
                  <a:srgbClr val="D9D9D9"/>
                </a:solidFill>
                <a:latin typeface="Work Sans Light"/>
                <a:ea typeface="Work Sans Light"/>
                <a:cs typeface="Work Sans Light"/>
                <a:sym typeface="Work Sans Light"/>
              </a:defRPr>
            </a:lvl2pPr>
            <a:lvl3pPr lvl="2" algn="ctr" rtl="0">
              <a:buNone/>
              <a:defRPr sz="900">
                <a:solidFill>
                  <a:srgbClr val="D9D9D9"/>
                </a:solidFill>
                <a:latin typeface="Work Sans Light"/>
                <a:ea typeface="Work Sans Light"/>
                <a:cs typeface="Work Sans Light"/>
                <a:sym typeface="Work Sans Light"/>
              </a:defRPr>
            </a:lvl3pPr>
            <a:lvl4pPr lvl="3" algn="ctr" rtl="0">
              <a:buNone/>
              <a:defRPr sz="900">
                <a:solidFill>
                  <a:srgbClr val="D9D9D9"/>
                </a:solidFill>
                <a:latin typeface="Work Sans Light"/>
                <a:ea typeface="Work Sans Light"/>
                <a:cs typeface="Work Sans Light"/>
                <a:sym typeface="Work Sans Light"/>
              </a:defRPr>
            </a:lvl4pPr>
            <a:lvl5pPr lvl="4" algn="ctr" rtl="0">
              <a:buNone/>
              <a:defRPr sz="900">
                <a:solidFill>
                  <a:srgbClr val="D9D9D9"/>
                </a:solidFill>
                <a:latin typeface="Work Sans Light"/>
                <a:ea typeface="Work Sans Light"/>
                <a:cs typeface="Work Sans Light"/>
                <a:sym typeface="Work Sans Light"/>
              </a:defRPr>
            </a:lvl5pPr>
            <a:lvl6pPr lvl="5" algn="ctr" rtl="0">
              <a:buNone/>
              <a:defRPr sz="900">
                <a:solidFill>
                  <a:srgbClr val="D9D9D9"/>
                </a:solidFill>
                <a:latin typeface="Work Sans Light"/>
                <a:ea typeface="Work Sans Light"/>
                <a:cs typeface="Work Sans Light"/>
                <a:sym typeface="Work Sans Light"/>
              </a:defRPr>
            </a:lvl6pPr>
            <a:lvl7pPr lvl="6" algn="ctr" rtl="0">
              <a:buNone/>
              <a:defRPr sz="900">
                <a:solidFill>
                  <a:srgbClr val="D9D9D9"/>
                </a:solidFill>
                <a:latin typeface="Work Sans Light"/>
                <a:ea typeface="Work Sans Light"/>
                <a:cs typeface="Work Sans Light"/>
                <a:sym typeface="Work Sans Light"/>
              </a:defRPr>
            </a:lvl7pPr>
            <a:lvl8pPr lvl="7" algn="ctr" rtl="0">
              <a:buNone/>
              <a:defRPr sz="900">
                <a:solidFill>
                  <a:srgbClr val="D9D9D9"/>
                </a:solidFill>
                <a:latin typeface="Work Sans Light"/>
                <a:ea typeface="Work Sans Light"/>
                <a:cs typeface="Work Sans Light"/>
                <a:sym typeface="Work Sans Light"/>
              </a:defRPr>
            </a:lvl8pPr>
            <a:lvl9pPr lvl="8" algn="ctr" rtl="0">
              <a:buNone/>
              <a:defRPr sz="900">
                <a:solidFill>
                  <a:srgbClr val="D9D9D9"/>
                </a:solidFill>
                <a:latin typeface="Work Sans Light"/>
                <a:ea typeface="Work Sans Light"/>
                <a:cs typeface="Work Sans Light"/>
                <a:sym typeface="Work Sans Light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>
              <a:buNone/>
              <a:defRPr sz="1300">
                <a:solidFill>
                  <a:schemeClr val="tx1"/>
                </a:solidFill>
              </a:defRPr>
            </a:lvl1pPr>
            <a:lvl2pPr lvl="1" algn="r">
              <a:buNone/>
              <a:defRPr sz="1300">
                <a:solidFill>
                  <a:schemeClr val="tx1"/>
                </a:solidFill>
              </a:defRPr>
            </a:lvl2pPr>
            <a:lvl3pPr lvl="2" algn="r">
              <a:buNone/>
              <a:defRPr sz="1300">
                <a:solidFill>
                  <a:schemeClr val="tx1"/>
                </a:solidFill>
              </a:defRPr>
            </a:lvl3pPr>
            <a:lvl4pPr lvl="3" algn="r">
              <a:buNone/>
              <a:defRPr sz="1300">
                <a:solidFill>
                  <a:schemeClr val="tx1"/>
                </a:solidFill>
              </a:defRPr>
            </a:lvl4pPr>
            <a:lvl5pPr lvl="4" algn="r">
              <a:buNone/>
              <a:defRPr sz="1300">
                <a:solidFill>
                  <a:schemeClr val="tx1"/>
                </a:solidFill>
              </a:defRPr>
            </a:lvl5pPr>
            <a:lvl6pPr lvl="5" algn="r">
              <a:buNone/>
              <a:defRPr sz="1300">
                <a:solidFill>
                  <a:schemeClr val="tx1"/>
                </a:solidFill>
              </a:defRPr>
            </a:lvl6pPr>
            <a:lvl7pPr lvl="6" algn="r">
              <a:buNone/>
              <a:defRPr sz="1300">
                <a:solidFill>
                  <a:schemeClr val="tx1"/>
                </a:solidFill>
              </a:defRPr>
            </a:lvl7pPr>
            <a:lvl8pPr lvl="7" algn="r">
              <a:buNone/>
              <a:defRPr sz="1300">
                <a:solidFill>
                  <a:schemeClr val="tx1"/>
                </a:solidFill>
              </a:defRPr>
            </a:lvl8pPr>
            <a:lvl9pPr lvl="8" algn="r">
              <a:buNone/>
              <a:defRPr sz="1300">
                <a:solidFill>
                  <a:schemeClr val="tx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4" r:id="rId4"/>
    <p:sldLayoutId id="2147483655" r:id="rId5"/>
    <p:sldLayoutId id="2147483656" r:id="rId6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Relationship Id="rId9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13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Relationship Id="rId9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9.png"/><Relationship Id="rId5" Type="http://schemas.openxmlformats.org/officeDocument/2006/relationships/image" Target="../media/image6.png"/><Relationship Id="rId4" Type="http://schemas.openxmlformats.org/officeDocument/2006/relationships/image" Target="../media/image18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7" name="Google Shape;137;p15"/>
          <p:cNvGrpSpPr/>
          <p:nvPr/>
        </p:nvGrpSpPr>
        <p:grpSpPr>
          <a:xfrm>
            <a:off x="6644175" y="1278350"/>
            <a:ext cx="1739100" cy="3084000"/>
            <a:chOff x="6644175" y="1506950"/>
            <a:chExt cx="1739100" cy="3084000"/>
          </a:xfrm>
        </p:grpSpPr>
        <p:pic>
          <p:nvPicPr>
            <p:cNvPr id="138" name="Google Shape;138;p15"/>
            <p:cNvPicPr preferRelativeResize="0"/>
            <p:nvPr/>
          </p:nvPicPr>
          <p:blipFill rotWithShape="1">
            <a:blip r:embed="rId3">
              <a:alphaModFix/>
            </a:blip>
            <a:srcRect b="-5053"/>
            <a:stretch/>
          </p:blipFill>
          <p:spPr>
            <a:xfrm>
              <a:off x="6644175" y="1506950"/>
              <a:ext cx="1739100" cy="3084000"/>
            </a:xfrm>
            <a:prstGeom prst="roundRect">
              <a:avLst>
                <a:gd name="adj" fmla="val 4581"/>
              </a:avLst>
            </a:prstGeom>
            <a:noFill/>
            <a:ln w="9525" cap="flat" cmpd="sng">
              <a:solidFill>
                <a:srgbClr val="D9D9D9"/>
              </a:solidFill>
              <a:prstDash val="solid"/>
              <a:round/>
              <a:headEnd type="none" w="sm" len="sm"/>
              <a:tailEnd type="none" w="sm" len="sm"/>
            </a:ln>
          </p:spPr>
        </p:pic>
        <p:sp>
          <p:nvSpPr>
            <p:cNvPr id="139" name="Google Shape;139;p15"/>
            <p:cNvSpPr txBox="1"/>
            <p:nvPr/>
          </p:nvSpPr>
          <p:spPr>
            <a:xfrm>
              <a:off x="6662125" y="4119525"/>
              <a:ext cx="1667400" cy="4713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650">
                  <a:latin typeface="Helvetica Neue Light"/>
                  <a:ea typeface="Helvetica Neue Light"/>
                  <a:cs typeface="Helvetica Neue Light"/>
                  <a:sym typeface="Helvetica Neue Light"/>
                </a:rPr>
                <a:t>🔥 🦶 There’s now a better nondrug way to manage diabetic neuropathy pain in your feet and legs.</a:t>
              </a:r>
              <a:endParaRPr sz="650">
                <a:latin typeface="Helvetica Neue Light"/>
                <a:ea typeface="Helvetica Neue Light"/>
                <a:cs typeface="Helvetica Neue Light"/>
                <a:sym typeface="Helvetica Neue Light"/>
              </a:endParaRPr>
            </a:p>
          </p:txBody>
        </p:sp>
      </p:grpSp>
      <p:sp>
        <p:nvSpPr>
          <p:cNvPr id="140" name="Google Shape;140;p15"/>
          <p:cNvSpPr txBox="1">
            <a:spLocks noGrp="1"/>
          </p:cNvSpPr>
          <p:nvPr>
            <p:ph type="sldNum" idx="12"/>
          </p:nvPr>
        </p:nvSpPr>
        <p:spPr>
          <a:xfrm>
            <a:off x="8681500" y="163000"/>
            <a:ext cx="462600" cy="324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</a:t>
            </a:fld>
            <a:endParaRPr/>
          </a:p>
        </p:txBody>
      </p:sp>
      <p:sp>
        <p:nvSpPr>
          <p:cNvPr id="141" name="Google Shape;141;p15"/>
          <p:cNvSpPr txBox="1"/>
          <p:nvPr/>
        </p:nvSpPr>
        <p:spPr>
          <a:xfrm>
            <a:off x="2716700" y="6007650"/>
            <a:ext cx="63609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2" name="Google Shape;142;p15"/>
          <p:cNvSpPr txBox="1"/>
          <p:nvPr/>
        </p:nvSpPr>
        <p:spPr>
          <a:xfrm>
            <a:off x="462500" y="429075"/>
            <a:ext cx="1817100" cy="79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rgbClr val="E43E33"/>
                </a:solidFill>
                <a:latin typeface="Work Sans Medium"/>
                <a:ea typeface="Work Sans Medium"/>
                <a:cs typeface="Work Sans Medium"/>
                <a:sym typeface="Work Sans Medium"/>
              </a:rPr>
              <a:t>ANIMATED IN-FEED</a:t>
            </a:r>
            <a:br>
              <a:rPr lang="en" sz="2400">
                <a:solidFill>
                  <a:srgbClr val="434343"/>
                </a:solidFill>
                <a:latin typeface="Work Sans Light"/>
                <a:ea typeface="Work Sans Light"/>
                <a:cs typeface="Work Sans Light"/>
                <a:sym typeface="Work Sans Light"/>
              </a:rPr>
            </a:br>
            <a:r>
              <a:rPr lang="en" sz="2400">
                <a:solidFill>
                  <a:srgbClr val="434343"/>
                </a:solidFill>
                <a:latin typeface="Work Sans Light"/>
                <a:ea typeface="Work Sans Light"/>
                <a:cs typeface="Work Sans Light"/>
                <a:sym typeface="Work Sans Light"/>
              </a:rPr>
              <a:t>Version 1</a:t>
            </a:r>
            <a:endParaRPr sz="2400">
              <a:solidFill>
                <a:srgbClr val="434343"/>
              </a:solidFill>
              <a:latin typeface="Work Sans Light"/>
              <a:ea typeface="Work Sans Light"/>
              <a:cs typeface="Work Sans Light"/>
              <a:sym typeface="Work Sans Ligh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br>
              <a:rPr lang="en" sz="900">
                <a:solidFill>
                  <a:srgbClr val="434343"/>
                </a:solidFill>
                <a:latin typeface="Work Sans Medium"/>
                <a:ea typeface="Work Sans Medium"/>
                <a:cs typeface="Work Sans Medium"/>
                <a:sym typeface="Work Sans Medium"/>
              </a:rPr>
            </a:br>
            <a:r>
              <a:rPr lang="en" sz="900">
                <a:solidFill>
                  <a:srgbClr val="434343"/>
                </a:solidFill>
                <a:latin typeface="Work Sans Medium"/>
                <a:ea typeface="Work Sans Medium"/>
                <a:cs typeface="Work Sans Medium"/>
                <a:sym typeface="Work Sans Medium"/>
              </a:rPr>
              <a:t>1080x1350</a:t>
            </a:r>
            <a:endParaRPr sz="2400">
              <a:solidFill>
                <a:srgbClr val="434343"/>
              </a:solidFill>
              <a:latin typeface="Work Sans Light"/>
              <a:ea typeface="Work Sans Light"/>
              <a:cs typeface="Work Sans Light"/>
              <a:sym typeface="Work Sans Light"/>
            </a:endParaRPr>
          </a:p>
        </p:txBody>
      </p:sp>
      <p:pic>
        <p:nvPicPr>
          <p:cNvPr id="143" name="Google Shape;143;p1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331275" y="1645335"/>
            <a:ext cx="1708333" cy="2135403"/>
          </a:xfrm>
          <a:prstGeom prst="rect">
            <a:avLst/>
          </a:prstGeom>
          <a:noFill/>
          <a:ln>
            <a:noFill/>
          </a:ln>
        </p:spPr>
      </p:pic>
      <p:pic>
        <p:nvPicPr>
          <p:cNvPr id="144" name="Google Shape;144;p15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102247" y="1679985"/>
            <a:ext cx="1708336" cy="2135427"/>
          </a:xfrm>
          <a:prstGeom prst="rect">
            <a:avLst/>
          </a:prstGeom>
          <a:noFill/>
          <a:ln>
            <a:noFill/>
          </a:ln>
        </p:spPr>
      </p:pic>
      <p:pic>
        <p:nvPicPr>
          <p:cNvPr id="145" name="Google Shape;145;p15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4873216" y="1673342"/>
            <a:ext cx="1708303" cy="2135393"/>
          </a:xfrm>
          <a:prstGeom prst="rect">
            <a:avLst/>
          </a:prstGeom>
          <a:noFill/>
          <a:ln>
            <a:noFill/>
          </a:ln>
        </p:spPr>
      </p:pic>
      <p:pic>
        <p:nvPicPr>
          <p:cNvPr id="146" name="Google Shape;146;p15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6644175" y="1515326"/>
            <a:ext cx="1739124" cy="2173902"/>
          </a:xfrm>
          <a:prstGeom prst="rect">
            <a:avLst/>
          </a:prstGeom>
          <a:noFill/>
          <a:ln>
            <a:noFill/>
          </a:ln>
        </p:spPr>
      </p:pic>
      <p:sp>
        <p:nvSpPr>
          <p:cNvPr id="147" name="Google Shape;147;p15"/>
          <p:cNvSpPr txBox="1"/>
          <p:nvPr/>
        </p:nvSpPr>
        <p:spPr>
          <a:xfrm>
            <a:off x="1245700" y="3808725"/>
            <a:ext cx="1661700" cy="2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">
                <a:solidFill>
                  <a:schemeClr val="dk1"/>
                </a:solidFill>
                <a:latin typeface="Work Sans Light"/>
                <a:ea typeface="Work Sans Light"/>
                <a:cs typeface="Work Sans Light"/>
                <a:sym typeface="Work Sans Light"/>
              </a:rPr>
              <a:t>Begin on our comparison chart. </a:t>
            </a:r>
            <a:endParaRPr sz="600">
              <a:solidFill>
                <a:schemeClr val="dk1"/>
              </a:solidFill>
              <a:latin typeface="Work Sans Light"/>
              <a:ea typeface="Work Sans Light"/>
              <a:cs typeface="Work Sans Light"/>
              <a:sym typeface="Work Sans Light"/>
            </a:endParaRPr>
          </a:p>
        </p:txBody>
      </p:sp>
      <p:sp>
        <p:nvSpPr>
          <p:cNvPr id="148" name="Google Shape;148;p15"/>
          <p:cNvSpPr txBox="1"/>
          <p:nvPr/>
        </p:nvSpPr>
        <p:spPr>
          <a:xfrm>
            <a:off x="3039600" y="3808725"/>
            <a:ext cx="16617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">
                <a:solidFill>
                  <a:schemeClr val="dk1"/>
                </a:solidFill>
                <a:latin typeface="Work Sans Light"/>
                <a:ea typeface="Work Sans Light"/>
                <a:cs typeface="Work Sans Light"/>
                <a:sym typeface="Work Sans Light"/>
              </a:rPr>
              <a:t>Pan right to our 9/10 message. Bubbles of patients pop in and float around it.</a:t>
            </a:r>
            <a:endParaRPr sz="600">
              <a:solidFill>
                <a:schemeClr val="dk1"/>
              </a:solidFill>
              <a:latin typeface="Work Sans Light"/>
              <a:ea typeface="Work Sans Light"/>
              <a:cs typeface="Work Sans Light"/>
              <a:sym typeface="Work Sans Light"/>
            </a:endParaRPr>
          </a:p>
        </p:txBody>
      </p:sp>
      <p:sp>
        <p:nvSpPr>
          <p:cNvPr id="149" name="Google Shape;149;p15"/>
          <p:cNvSpPr txBox="1"/>
          <p:nvPr/>
        </p:nvSpPr>
        <p:spPr>
          <a:xfrm>
            <a:off x="4810575" y="3808725"/>
            <a:ext cx="16617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">
                <a:solidFill>
                  <a:schemeClr val="dk1"/>
                </a:solidFill>
                <a:latin typeface="Work Sans Light"/>
                <a:ea typeface="Work Sans Light"/>
                <a:cs typeface="Work Sans Light"/>
                <a:sym typeface="Work Sans Light"/>
              </a:rPr>
              <a:t>Pan right to a phone with the assessment. </a:t>
            </a:r>
            <a:endParaRPr sz="600">
              <a:solidFill>
                <a:schemeClr val="dk1"/>
              </a:solidFill>
              <a:latin typeface="Work Sans Light"/>
              <a:ea typeface="Work Sans Light"/>
              <a:cs typeface="Work Sans Light"/>
              <a:sym typeface="Work Sans Light"/>
            </a:endParaRPr>
          </a:p>
        </p:txBody>
      </p:sp>
      <p:sp>
        <p:nvSpPr>
          <p:cNvPr id="150" name="Google Shape;150;p15"/>
          <p:cNvSpPr txBox="1"/>
          <p:nvPr/>
        </p:nvSpPr>
        <p:spPr>
          <a:xfrm>
            <a:off x="6533750" y="4362350"/>
            <a:ext cx="16617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">
                <a:solidFill>
                  <a:schemeClr val="dk1"/>
                </a:solidFill>
                <a:latin typeface="Work Sans Light"/>
                <a:ea typeface="Work Sans Light"/>
                <a:cs typeface="Work Sans Light"/>
                <a:sym typeface="Work Sans Light"/>
              </a:rPr>
              <a:t>Within the phone, the UI swipes to the next question.</a:t>
            </a:r>
            <a:endParaRPr sz="600">
              <a:solidFill>
                <a:schemeClr val="dk1"/>
              </a:solidFill>
              <a:latin typeface="Work Sans Light"/>
              <a:ea typeface="Work Sans Light"/>
              <a:cs typeface="Work Sans Light"/>
              <a:sym typeface="Work Sans Light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EE145F0D-B91E-B3E1-DD41-CFDD0E1F759F}"/>
              </a:ext>
            </a:extLst>
          </p:cNvPr>
          <p:cNvSpPr/>
          <p:nvPr/>
        </p:nvSpPr>
        <p:spPr>
          <a:xfrm>
            <a:off x="3200378" y="4178025"/>
            <a:ext cx="1476122" cy="553625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800" dirty="0">
                <a:solidFill>
                  <a:schemeClr val="tx1"/>
                </a:solidFill>
              </a:rPr>
              <a:t>Love this idea! Let’s show 9 patient images. I’ve added 4 more photos in Asana. 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0F717E1D-0E18-8554-7D3E-3AF7A18070AA}"/>
              </a:ext>
            </a:extLst>
          </p:cNvPr>
          <p:cNvCxnSpPr/>
          <p:nvPr/>
        </p:nvCxnSpPr>
        <p:spPr>
          <a:xfrm>
            <a:off x="1507374" y="3455324"/>
            <a:ext cx="592975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6F93B304-FFD9-8243-C86F-7880B61153EA}"/>
              </a:ext>
            </a:extLst>
          </p:cNvPr>
          <p:cNvCxnSpPr/>
          <p:nvPr/>
        </p:nvCxnSpPr>
        <p:spPr>
          <a:xfrm>
            <a:off x="2356199" y="3430386"/>
            <a:ext cx="592975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 17">
            <a:extLst>
              <a:ext uri="{FF2B5EF4-FFF2-40B4-BE49-F238E27FC236}">
                <a16:creationId xmlns:a16="http://schemas.microsoft.com/office/drawing/2014/main" id="{4995F440-4ACE-EBB1-B253-2A8216568240}"/>
              </a:ext>
            </a:extLst>
          </p:cNvPr>
          <p:cNvSpPr/>
          <p:nvPr/>
        </p:nvSpPr>
        <p:spPr>
          <a:xfrm>
            <a:off x="1331275" y="1805975"/>
            <a:ext cx="1757864" cy="310659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b="1" dirty="0">
                <a:solidFill>
                  <a:schemeClr val="tx1"/>
                </a:solidFill>
              </a:rPr>
              <a:t>HFX</a:t>
            </a:r>
            <a:r>
              <a:rPr lang="en-US" sz="800" b="1" baseline="30000" dirty="0">
                <a:solidFill>
                  <a:schemeClr val="tx1"/>
                </a:solidFill>
              </a:rPr>
              <a:t>TM</a:t>
            </a:r>
            <a:r>
              <a:rPr lang="en-US" sz="800" b="1" dirty="0">
                <a:solidFill>
                  <a:schemeClr val="tx1"/>
                </a:solidFill>
              </a:rPr>
              <a:t> </a:t>
            </a:r>
            <a:r>
              <a:rPr lang="en-US" sz="1000" b="1" dirty="0">
                <a:solidFill>
                  <a:schemeClr val="tx1"/>
                </a:solidFill>
              </a:rPr>
              <a:t>vs Pain Meds</a:t>
            </a:r>
          </a:p>
          <a:p>
            <a:pPr algn="ctr"/>
            <a:r>
              <a:rPr lang="en-US" sz="800" dirty="0">
                <a:solidFill>
                  <a:schemeClr val="tx1"/>
                </a:solidFill>
              </a:rPr>
              <a:t>Diabetic Neuropathy Relief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CC0C78FA-37D8-68D8-464F-572D80FD92E9}"/>
              </a:ext>
            </a:extLst>
          </p:cNvPr>
          <p:cNvSpPr/>
          <p:nvPr/>
        </p:nvSpPr>
        <p:spPr>
          <a:xfrm>
            <a:off x="1317702" y="4078038"/>
            <a:ext cx="1476122" cy="553625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800" dirty="0">
                <a:solidFill>
                  <a:schemeClr val="tx1"/>
                </a:solidFill>
              </a:rPr>
              <a:t>Diabetic Neuropathy Relief  in a pill like the below:</a:t>
            </a: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BEB2208D-91E5-05C4-D823-C4F760CFFA9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618715" y="4624921"/>
            <a:ext cx="874095" cy="238067"/>
          </a:xfrm>
          <a:prstGeom prst="rect">
            <a:avLst/>
          </a:prstGeom>
        </p:spPr>
      </p:pic>
      <p:sp>
        <p:nvSpPr>
          <p:cNvPr id="22" name="Rectangle 21">
            <a:extLst>
              <a:ext uri="{FF2B5EF4-FFF2-40B4-BE49-F238E27FC236}">
                <a16:creationId xmlns:a16="http://schemas.microsoft.com/office/drawing/2014/main" id="{5BE5E6CB-39EB-CFD6-5931-4346740DB4AC}"/>
              </a:ext>
            </a:extLst>
          </p:cNvPr>
          <p:cNvSpPr/>
          <p:nvPr/>
        </p:nvSpPr>
        <p:spPr>
          <a:xfrm>
            <a:off x="5727367" y="1763444"/>
            <a:ext cx="222213" cy="23348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800" dirty="0">
                <a:solidFill>
                  <a:schemeClr val="tx1"/>
                </a:solidFill>
              </a:rPr>
              <a:t>a</a:t>
            </a: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1AAD3CDE-4CF7-89FD-63DF-B670E7CF4414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470153" y="2677601"/>
            <a:ext cx="514428" cy="635318"/>
          </a:xfrm>
          <a:prstGeom prst="rect">
            <a:avLst/>
          </a:prstGeom>
        </p:spPr>
      </p:pic>
      <p:sp>
        <p:nvSpPr>
          <p:cNvPr id="25" name="Rectangle 24">
            <a:extLst>
              <a:ext uri="{FF2B5EF4-FFF2-40B4-BE49-F238E27FC236}">
                <a16:creationId xmlns:a16="http://schemas.microsoft.com/office/drawing/2014/main" id="{D57FB887-8C6D-6281-70C0-8BDD9CDDE400}"/>
              </a:ext>
            </a:extLst>
          </p:cNvPr>
          <p:cNvSpPr/>
          <p:nvPr/>
        </p:nvSpPr>
        <p:spPr>
          <a:xfrm>
            <a:off x="5062060" y="4197216"/>
            <a:ext cx="1417940" cy="4002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800" dirty="0">
                <a:solidFill>
                  <a:schemeClr val="tx1"/>
                </a:solidFill>
              </a:rPr>
              <a:t>- Use screen I added</a:t>
            </a:r>
          </a:p>
          <a:p>
            <a:r>
              <a:rPr lang="en-US" sz="800" dirty="0">
                <a:solidFill>
                  <a:schemeClr val="tx1"/>
                </a:solidFill>
              </a:rPr>
              <a:t>- Add </a:t>
            </a:r>
            <a:r>
              <a:rPr lang="en-US" sz="800" dirty="0" err="1">
                <a:solidFill>
                  <a:schemeClr val="tx1"/>
                </a:solidFill>
              </a:rPr>
              <a:t>nevro</a:t>
            </a:r>
            <a:r>
              <a:rPr lang="en-US" sz="800" dirty="0">
                <a:solidFill>
                  <a:schemeClr val="tx1"/>
                </a:solidFill>
              </a:rPr>
              <a:t> HFX logo lock up in bottom right corner</a:t>
            </a:r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DD00E718-89EC-6E4B-5084-9AF248AB0306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256511" y="2459810"/>
            <a:ext cx="514428" cy="853109"/>
          </a:xfrm>
          <a:prstGeom prst="rect">
            <a:avLst/>
          </a:prstGeom>
        </p:spPr>
      </p:pic>
      <p:sp>
        <p:nvSpPr>
          <p:cNvPr id="27" name="Rectangle 26">
            <a:extLst>
              <a:ext uri="{FF2B5EF4-FFF2-40B4-BE49-F238E27FC236}">
                <a16:creationId xmlns:a16="http://schemas.microsoft.com/office/drawing/2014/main" id="{CBB5C0C6-B3FF-1B81-DF68-752B70F8977A}"/>
              </a:ext>
            </a:extLst>
          </p:cNvPr>
          <p:cNvSpPr/>
          <p:nvPr/>
        </p:nvSpPr>
        <p:spPr>
          <a:xfrm>
            <a:off x="1007969" y="2591470"/>
            <a:ext cx="2354948" cy="78921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dirty="0">
                <a:solidFill>
                  <a:schemeClr val="tx1"/>
                </a:solidFill>
              </a:rPr>
              <a:t>Nondrug | Drug</a:t>
            </a:r>
          </a:p>
          <a:p>
            <a:pPr algn="ctr"/>
            <a:r>
              <a:rPr lang="en-US" sz="800" dirty="0">
                <a:solidFill>
                  <a:schemeClr val="tx1"/>
                </a:solidFill>
              </a:rPr>
              <a:t>No Drowsiness | Drowsiness</a:t>
            </a:r>
          </a:p>
          <a:p>
            <a:pPr algn="ctr"/>
            <a:r>
              <a:rPr lang="en-US" sz="800" dirty="0">
                <a:solidFill>
                  <a:schemeClr val="tx1"/>
                </a:solidFill>
              </a:rPr>
              <a:t>No Brain Fog | Brain Fog</a:t>
            </a:r>
          </a:p>
          <a:p>
            <a:pPr algn="ctr"/>
            <a:r>
              <a:rPr lang="en-US" sz="800" dirty="0">
                <a:solidFill>
                  <a:schemeClr val="tx1"/>
                </a:solidFill>
              </a:rPr>
              <a:t>No Typical Side Effects | Typical Side Effects</a:t>
            </a:r>
          </a:p>
          <a:p>
            <a:pPr algn="ctr"/>
            <a:r>
              <a:rPr lang="en-US" sz="800" dirty="0">
                <a:solidFill>
                  <a:schemeClr val="tx1"/>
                </a:solidFill>
              </a:rPr>
              <a:t>One Time Procedure | Daily Pill</a:t>
            </a:r>
          </a:p>
          <a:p>
            <a:r>
              <a:rPr lang="en-US" sz="800" dirty="0">
                <a:solidFill>
                  <a:schemeClr val="tx1"/>
                </a:solidFill>
              </a:rPr>
              <a:t>             Designed for 10 years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09C64426-00D8-3426-0D05-6C53B6D2FEE4}"/>
              </a:ext>
            </a:extLst>
          </p:cNvPr>
          <p:cNvSpPr/>
          <p:nvPr/>
        </p:nvSpPr>
        <p:spPr>
          <a:xfrm>
            <a:off x="331295" y="352512"/>
            <a:ext cx="1828809" cy="78921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dirty="0">
                <a:solidFill>
                  <a:schemeClr val="tx1"/>
                </a:solidFill>
              </a:rPr>
              <a:t>For this one, do we want to do the static as a comparison chart like the below and then the animation as one by one for the HFX column like you mentioned?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AF8ECFF1-7F5A-7C8E-87E6-B58A0182B59F}"/>
              </a:ext>
            </a:extLst>
          </p:cNvPr>
          <p:cNvSpPr/>
          <p:nvPr/>
        </p:nvSpPr>
        <p:spPr>
          <a:xfrm>
            <a:off x="2293142" y="272754"/>
            <a:ext cx="1828809" cy="92381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dirty="0">
                <a:solidFill>
                  <a:schemeClr val="tx1"/>
                </a:solidFill>
              </a:rPr>
              <a:t>Nondrug</a:t>
            </a:r>
          </a:p>
          <a:p>
            <a:pPr algn="ctr"/>
            <a:r>
              <a:rPr lang="en-US" sz="800" dirty="0">
                <a:solidFill>
                  <a:schemeClr val="tx1"/>
                </a:solidFill>
              </a:rPr>
              <a:t>No Drowsiness</a:t>
            </a:r>
          </a:p>
          <a:p>
            <a:pPr algn="ctr"/>
            <a:r>
              <a:rPr lang="en-US" sz="800" dirty="0">
                <a:solidFill>
                  <a:schemeClr val="tx1"/>
                </a:solidFill>
              </a:rPr>
              <a:t>No Brain fog</a:t>
            </a:r>
          </a:p>
          <a:p>
            <a:pPr algn="ctr"/>
            <a:r>
              <a:rPr lang="en-US" sz="800" dirty="0">
                <a:solidFill>
                  <a:schemeClr val="tx1"/>
                </a:solidFill>
              </a:rPr>
              <a:t>No Typical Side effects</a:t>
            </a:r>
          </a:p>
          <a:p>
            <a:pPr algn="ctr"/>
            <a:r>
              <a:rPr lang="en-US" sz="800" dirty="0">
                <a:solidFill>
                  <a:schemeClr val="tx1"/>
                </a:solidFill>
              </a:rPr>
              <a:t>One Time Procedure Designed for 10 Years</a:t>
            </a:r>
          </a:p>
          <a:p>
            <a:pPr algn="ctr"/>
            <a:endParaRPr lang="en-US" sz="800" dirty="0">
              <a:solidFill>
                <a:schemeClr val="tx1"/>
              </a:solidFill>
            </a:endParaRPr>
          </a:p>
          <a:p>
            <a:pPr algn="ctr"/>
            <a:endParaRPr lang="en-US" sz="800" dirty="0">
              <a:solidFill>
                <a:schemeClr val="tx1"/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AA4DF3A-5CAC-E5F3-D8EB-1C7E01200F66}"/>
              </a:ext>
            </a:extLst>
          </p:cNvPr>
          <p:cNvSpPr/>
          <p:nvPr/>
        </p:nvSpPr>
        <p:spPr>
          <a:xfrm>
            <a:off x="4347723" y="336234"/>
            <a:ext cx="1828809" cy="78921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dirty="0">
                <a:solidFill>
                  <a:schemeClr val="tx1"/>
                </a:solidFill>
              </a:rPr>
              <a:t>Maybe each row gets added to the HFX column one by one for animation?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16"/>
          <p:cNvSpPr txBox="1">
            <a:spLocks noGrp="1"/>
          </p:cNvSpPr>
          <p:nvPr>
            <p:ph type="sldNum" idx="12"/>
          </p:nvPr>
        </p:nvSpPr>
        <p:spPr>
          <a:xfrm>
            <a:off x="8681500" y="163000"/>
            <a:ext cx="462600" cy="324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</a:t>
            </a:fld>
            <a:endParaRPr/>
          </a:p>
        </p:txBody>
      </p:sp>
      <p:sp>
        <p:nvSpPr>
          <p:cNvPr id="156" name="Google Shape;156;p16"/>
          <p:cNvSpPr txBox="1"/>
          <p:nvPr/>
        </p:nvSpPr>
        <p:spPr>
          <a:xfrm>
            <a:off x="2716700" y="6007650"/>
            <a:ext cx="63609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7" name="Google Shape;157;p16"/>
          <p:cNvSpPr txBox="1"/>
          <p:nvPr/>
        </p:nvSpPr>
        <p:spPr>
          <a:xfrm>
            <a:off x="462500" y="429075"/>
            <a:ext cx="1817100" cy="79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rgbClr val="E43E33"/>
                </a:solidFill>
                <a:latin typeface="Work Sans Medium"/>
                <a:ea typeface="Work Sans Medium"/>
                <a:cs typeface="Work Sans Medium"/>
                <a:sym typeface="Work Sans Medium"/>
              </a:rPr>
              <a:t>ANIMATED IN-FEED</a:t>
            </a:r>
            <a:br>
              <a:rPr lang="en" sz="2400">
                <a:solidFill>
                  <a:srgbClr val="434343"/>
                </a:solidFill>
                <a:latin typeface="Work Sans Light"/>
                <a:ea typeface="Work Sans Light"/>
                <a:cs typeface="Work Sans Light"/>
                <a:sym typeface="Work Sans Light"/>
              </a:rPr>
            </a:br>
            <a:r>
              <a:rPr lang="en" sz="2400">
                <a:solidFill>
                  <a:srgbClr val="434343"/>
                </a:solidFill>
                <a:latin typeface="Work Sans Light"/>
                <a:ea typeface="Work Sans Light"/>
                <a:cs typeface="Work Sans Light"/>
                <a:sym typeface="Work Sans Light"/>
              </a:rPr>
              <a:t>Version 2</a:t>
            </a:r>
            <a:endParaRPr sz="2400">
              <a:solidFill>
                <a:srgbClr val="434343"/>
              </a:solidFill>
              <a:latin typeface="Work Sans Light"/>
              <a:ea typeface="Work Sans Light"/>
              <a:cs typeface="Work Sans Light"/>
              <a:sym typeface="Work Sans Ligh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br>
              <a:rPr lang="en" sz="900">
                <a:solidFill>
                  <a:srgbClr val="434343"/>
                </a:solidFill>
                <a:latin typeface="Work Sans Medium"/>
                <a:ea typeface="Work Sans Medium"/>
                <a:cs typeface="Work Sans Medium"/>
                <a:sym typeface="Work Sans Medium"/>
              </a:rPr>
            </a:br>
            <a:r>
              <a:rPr lang="en" sz="900">
                <a:solidFill>
                  <a:srgbClr val="434343"/>
                </a:solidFill>
                <a:latin typeface="Work Sans Medium"/>
                <a:ea typeface="Work Sans Medium"/>
                <a:cs typeface="Work Sans Medium"/>
                <a:sym typeface="Work Sans Medium"/>
              </a:rPr>
              <a:t>1080x1350</a:t>
            </a:r>
            <a:endParaRPr sz="2400">
              <a:solidFill>
                <a:srgbClr val="434343"/>
              </a:solidFill>
              <a:latin typeface="Work Sans Light"/>
              <a:ea typeface="Work Sans Light"/>
              <a:cs typeface="Work Sans Light"/>
              <a:sym typeface="Work Sans Light"/>
            </a:endParaRPr>
          </a:p>
        </p:txBody>
      </p:sp>
      <p:pic>
        <p:nvPicPr>
          <p:cNvPr id="158" name="Google Shape;158;p1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331275" y="1673337"/>
            <a:ext cx="1708333" cy="2135403"/>
          </a:xfrm>
          <a:prstGeom prst="rect">
            <a:avLst/>
          </a:prstGeom>
          <a:noFill/>
          <a:ln>
            <a:noFill/>
          </a:ln>
        </p:spPr>
      </p:pic>
      <p:pic>
        <p:nvPicPr>
          <p:cNvPr id="159" name="Google Shape;159;p1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102247" y="1679985"/>
            <a:ext cx="1708336" cy="2135427"/>
          </a:xfrm>
          <a:prstGeom prst="rect">
            <a:avLst/>
          </a:prstGeom>
          <a:noFill/>
          <a:ln>
            <a:noFill/>
          </a:ln>
        </p:spPr>
      </p:pic>
      <p:pic>
        <p:nvPicPr>
          <p:cNvPr id="160" name="Google Shape;160;p16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873216" y="1673342"/>
            <a:ext cx="1708303" cy="2135393"/>
          </a:xfrm>
          <a:prstGeom prst="rect">
            <a:avLst/>
          </a:prstGeom>
          <a:noFill/>
          <a:ln>
            <a:noFill/>
          </a:ln>
        </p:spPr>
      </p:pic>
      <p:sp>
        <p:nvSpPr>
          <p:cNvPr id="161" name="Google Shape;161;p16"/>
          <p:cNvSpPr txBox="1"/>
          <p:nvPr/>
        </p:nvSpPr>
        <p:spPr>
          <a:xfrm>
            <a:off x="1245700" y="3808725"/>
            <a:ext cx="16617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">
                <a:solidFill>
                  <a:schemeClr val="dk1"/>
                </a:solidFill>
                <a:latin typeface="Work Sans Light"/>
                <a:ea typeface="Work Sans Light"/>
                <a:cs typeface="Work Sans Light"/>
                <a:sym typeface="Work Sans Light"/>
              </a:rPr>
              <a:t>Begin on our comparison chart. Checkmarks come in one by one.. </a:t>
            </a:r>
            <a:endParaRPr sz="600">
              <a:solidFill>
                <a:schemeClr val="dk1"/>
              </a:solidFill>
              <a:latin typeface="Work Sans Light"/>
              <a:ea typeface="Work Sans Light"/>
              <a:cs typeface="Work Sans Light"/>
              <a:sym typeface="Work Sans Light"/>
            </a:endParaRPr>
          </a:p>
        </p:txBody>
      </p:sp>
      <p:sp>
        <p:nvSpPr>
          <p:cNvPr id="162" name="Google Shape;162;p16"/>
          <p:cNvSpPr txBox="1"/>
          <p:nvPr/>
        </p:nvSpPr>
        <p:spPr>
          <a:xfrm>
            <a:off x="3039600" y="3808725"/>
            <a:ext cx="16617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">
                <a:solidFill>
                  <a:schemeClr val="dk1"/>
                </a:solidFill>
                <a:latin typeface="Work Sans Light"/>
                <a:ea typeface="Work Sans Light"/>
                <a:cs typeface="Work Sans Light"/>
                <a:sym typeface="Work Sans Light"/>
              </a:rPr>
              <a:t>Pan right to reveal our scene of the patient and his partner walking their dog. </a:t>
            </a:r>
            <a:endParaRPr sz="600">
              <a:solidFill>
                <a:schemeClr val="dk1"/>
              </a:solidFill>
              <a:latin typeface="Work Sans Light"/>
              <a:ea typeface="Work Sans Light"/>
              <a:cs typeface="Work Sans Light"/>
              <a:sym typeface="Work Sans Light"/>
            </a:endParaRPr>
          </a:p>
        </p:txBody>
      </p:sp>
      <p:sp>
        <p:nvSpPr>
          <p:cNvPr id="163" name="Google Shape;163;p16"/>
          <p:cNvSpPr txBox="1"/>
          <p:nvPr/>
        </p:nvSpPr>
        <p:spPr>
          <a:xfrm>
            <a:off x="4810575" y="3808725"/>
            <a:ext cx="16617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">
                <a:solidFill>
                  <a:schemeClr val="dk1"/>
                </a:solidFill>
                <a:latin typeface="Work Sans Light"/>
                <a:ea typeface="Work Sans Light"/>
                <a:cs typeface="Work Sans Light"/>
                <a:sym typeface="Work Sans Light"/>
              </a:rPr>
              <a:t>Pan right within the sky to a phone with the assessment. A finger taps ‘yes’. Clouds slowly move behind them.</a:t>
            </a:r>
            <a:endParaRPr sz="600">
              <a:solidFill>
                <a:schemeClr val="dk1"/>
              </a:solidFill>
              <a:latin typeface="Work Sans Light"/>
              <a:ea typeface="Work Sans Light"/>
              <a:cs typeface="Work Sans Light"/>
              <a:sym typeface="Work Sans Light"/>
            </a:endParaRPr>
          </a:p>
        </p:txBody>
      </p:sp>
      <p:grpSp>
        <p:nvGrpSpPr>
          <p:cNvPr id="164" name="Google Shape;164;p16"/>
          <p:cNvGrpSpPr/>
          <p:nvPr/>
        </p:nvGrpSpPr>
        <p:grpSpPr>
          <a:xfrm>
            <a:off x="6644175" y="1278350"/>
            <a:ext cx="1739100" cy="3084000"/>
            <a:chOff x="6644175" y="1506950"/>
            <a:chExt cx="1739100" cy="3084000"/>
          </a:xfrm>
        </p:grpSpPr>
        <p:pic>
          <p:nvPicPr>
            <p:cNvPr id="165" name="Google Shape;165;p16"/>
            <p:cNvPicPr preferRelativeResize="0"/>
            <p:nvPr/>
          </p:nvPicPr>
          <p:blipFill rotWithShape="1">
            <a:blip r:embed="rId6">
              <a:alphaModFix/>
            </a:blip>
            <a:srcRect b="-5053"/>
            <a:stretch/>
          </p:blipFill>
          <p:spPr>
            <a:xfrm>
              <a:off x="6644175" y="1506950"/>
              <a:ext cx="1739100" cy="3084000"/>
            </a:xfrm>
            <a:prstGeom prst="roundRect">
              <a:avLst>
                <a:gd name="adj" fmla="val 4581"/>
              </a:avLst>
            </a:prstGeom>
            <a:noFill/>
            <a:ln w="9525" cap="flat" cmpd="sng">
              <a:solidFill>
                <a:srgbClr val="D9D9D9"/>
              </a:solidFill>
              <a:prstDash val="solid"/>
              <a:round/>
              <a:headEnd type="none" w="sm" len="sm"/>
              <a:tailEnd type="none" w="sm" len="sm"/>
            </a:ln>
          </p:spPr>
        </p:pic>
        <p:sp>
          <p:nvSpPr>
            <p:cNvPr id="166" name="Google Shape;166;p16"/>
            <p:cNvSpPr txBox="1"/>
            <p:nvPr/>
          </p:nvSpPr>
          <p:spPr>
            <a:xfrm>
              <a:off x="6662125" y="4073925"/>
              <a:ext cx="1667400" cy="4713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600">
                  <a:latin typeface="Helvetica Neue Light"/>
                  <a:ea typeface="Helvetica Neue Light"/>
                  <a:cs typeface="Helvetica Neue Light"/>
                  <a:sym typeface="Helvetica Neue Light"/>
                </a:rPr>
                <a:t>🔥 🦶 There’s now a better nondrug way to manage diabetic neuropathy pain in your feet and legs.</a:t>
              </a:r>
              <a:endParaRPr sz="600">
                <a:latin typeface="Helvetica Neue Light"/>
                <a:ea typeface="Helvetica Neue Light"/>
                <a:cs typeface="Helvetica Neue Light"/>
                <a:sym typeface="Helvetica Neue Light"/>
              </a:endParaRPr>
            </a:p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600">
                <a:latin typeface="Helvetica Neue Light"/>
                <a:ea typeface="Helvetica Neue Light"/>
                <a:cs typeface="Helvetica Neue Light"/>
                <a:sym typeface="Helvetica Neue Light"/>
              </a:endParaRPr>
            </a:p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600">
                <a:latin typeface="Helvetica Neue Light"/>
                <a:ea typeface="Helvetica Neue Light"/>
                <a:cs typeface="Helvetica Neue Light"/>
                <a:sym typeface="Helvetica Neue Light"/>
              </a:endParaRPr>
            </a:p>
          </p:txBody>
        </p:sp>
      </p:grpSp>
      <p:pic>
        <p:nvPicPr>
          <p:cNvPr id="167" name="Google Shape;167;p16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6644175" y="1515326"/>
            <a:ext cx="1739124" cy="2173902"/>
          </a:xfrm>
          <a:prstGeom prst="rect">
            <a:avLst/>
          </a:prstGeom>
          <a:noFill/>
          <a:ln>
            <a:noFill/>
          </a:ln>
        </p:spPr>
      </p:pic>
      <p:sp>
        <p:nvSpPr>
          <p:cNvPr id="168" name="Google Shape;168;p16"/>
          <p:cNvSpPr txBox="1"/>
          <p:nvPr/>
        </p:nvSpPr>
        <p:spPr>
          <a:xfrm>
            <a:off x="6581525" y="4362350"/>
            <a:ext cx="16617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">
                <a:solidFill>
                  <a:schemeClr val="dk1"/>
                </a:solidFill>
                <a:latin typeface="Work Sans Light"/>
                <a:ea typeface="Work Sans Light"/>
                <a:cs typeface="Work Sans Light"/>
                <a:sym typeface="Work Sans Light"/>
              </a:rPr>
              <a:t>The screen on the phone slides to the next question.</a:t>
            </a:r>
            <a:endParaRPr sz="600">
              <a:solidFill>
                <a:schemeClr val="dk1"/>
              </a:solidFill>
              <a:latin typeface="Work Sans Light"/>
              <a:ea typeface="Work Sans Light"/>
              <a:cs typeface="Work Sans Light"/>
              <a:sym typeface="Work Sans Light"/>
            </a:endParaRP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FEB71FB6-667D-9D9E-50A5-83A841312162}"/>
              </a:ext>
            </a:extLst>
          </p:cNvPr>
          <p:cNvCxnSpPr/>
          <p:nvPr/>
        </p:nvCxnSpPr>
        <p:spPr>
          <a:xfrm>
            <a:off x="1474124" y="3524596"/>
            <a:ext cx="1433276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ectangle 3">
            <a:extLst>
              <a:ext uri="{FF2B5EF4-FFF2-40B4-BE49-F238E27FC236}">
                <a16:creationId xmlns:a16="http://schemas.microsoft.com/office/drawing/2014/main" id="{955F2396-977B-6534-9E3B-7225E7467288}"/>
              </a:ext>
            </a:extLst>
          </p:cNvPr>
          <p:cNvSpPr/>
          <p:nvPr/>
        </p:nvSpPr>
        <p:spPr>
          <a:xfrm>
            <a:off x="1311708" y="3870047"/>
            <a:ext cx="1661700" cy="553625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800" dirty="0">
                <a:solidFill>
                  <a:schemeClr val="tx1"/>
                </a:solidFill>
              </a:rPr>
              <a:t>- Check marks green</a:t>
            </a:r>
          </a:p>
          <a:p>
            <a:pPr marL="171450" indent="-171450">
              <a:buFontTx/>
              <a:buChar char="-"/>
            </a:pPr>
            <a:r>
              <a:rPr lang="en-US" sz="800" dirty="0">
                <a:solidFill>
                  <a:schemeClr val="tx1"/>
                </a:solidFill>
              </a:rPr>
              <a:t>X’s red</a:t>
            </a:r>
          </a:p>
          <a:p>
            <a:pPr marL="171450" indent="-171450">
              <a:buFontTx/>
              <a:buChar char="-"/>
            </a:pPr>
            <a:r>
              <a:rPr lang="en-US" sz="800" dirty="0">
                <a:solidFill>
                  <a:schemeClr val="tx1"/>
                </a:solidFill>
              </a:rPr>
              <a:t>HFX above the check marks</a:t>
            </a:r>
          </a:p>
          <a:p>
            <a:pPr marL="171450" indent="-171450">
              <a:buFontTx/>
              <a:buChar char="-"/>
            </a:pPr>
            <a:r>
              <a:rPr lang="en-US" sz="800" dirty="0">
                <a:solidFill>
                  <a:schemeClr val="tx1"/>
                </a:solidFill>
              </a:rPr>
              <a:t>Pain Meds above the X’s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C526AC6-3F7B-8C77-2AF8-68C236E6CEE5}"/>
              </a:ext>
            </a:extLst>
          </p:cNvPr>
          <p:cNvSpPr/>
          <p:nvPr/>
        </p:nvSpPr>
        <p:spPr>
          <a:xfrm>
            <a:off x="1331274" y="4437612"/>
            <a:ext cx="1797639" cy="553625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800" dirty="0">
                <a:solidFill>
                  <a:schemeClr val="tx1"/>
                </a:solidFill>
              </a:rPr>
              <a:t>Diabetic Neuropathy Relief  in a pill like the below, maybe dark blue?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927DFAD-FD2C-7D0D-40D5-B96BDBEDCAE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611155" y="4886143"/>
            <a:ext cx="874095" cy="238067"/>
          </a:xfrm>
          <a:prstGeom prst="rect">
            <a:avLst/>
          </a:prstGeom>
        </p:spPr>
      </p:pic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827FB088-080F-6BA9-5AE3-5D549B23D48F}"/>
              </a:ext>
            </a:extLst>
          </p:cNvPr>
          <p:cNvCxnSpPr>
            <a:cxnSpLocks/>
          </p:cNvCxnSpPr>
          <p:nvPr/>
        </p:nvCxnSpPr>
        <p:spPr>
          <a:xfrm>
            <a:off x="2295542" y="1947949"/>
            <a:ext cx="421158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>
            <a:extLst>
              <a:ext uri="{FF2B5EF4-FFF2-40B4-BE49-F238E27FC236}">
                <a16:creationId xmlns:a16="http://schemas.microsoft.com/office/drawing/2014/main" id="{73850A86-DEDA-68E9-C18A-065E95D74B13}"/>
              </a:ext>
            </a:extLst>
          </p:cNvPr>
          <p:cNvSpPr/>
          <p:nvPr/>
        </p:nvSpPr>
        <p:spPr>
          <a:xfrm>
            <a:off x="1371050" y="1575983"/>
            <a:ext cx="1757864" cy="310659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dirty="0">
                <a:solidFill>
                  <a:schemeClr val="tx1"/>
                </a:solidFill>
              </a:rPr>
              <a:t>Diabetic Neuropathy Relief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982D8AA6-F15C-77EF-7526-A059E11D0717}"/>
              </a:ext>
            </a:extLst>
          </p:cNvPr>
          <p:cNvCxnSpPr/>
          <p:nvPr/>
        </p:nvCxnSpPr>
        <p:spPr>
          <a:xfrm>
            <a:off x="1533344" y="3344487"/>
            <a:ext cx="1433276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9CCEC7AB-29D4-D840-EDAC-E271A901E432}"/>
              </a:ext>
            </a:extLst>
          </p:cNvPr>
          <p:cNvCxnSpPr>
            <a:cxnSpLocks/>
          </p:cNvCxnSpPr>
          <p:nvPr/>
        </p:nvCxnSpPr>
        <p:spPr>
          <a:xfrm>
            <a:off x="2406180" y="3256234"/>
            <a:ext cx="99941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874E8A57-C1B4-586B-B553-6DD6AFC7B728}"/>
              </a:ext>
            </a:extLst>
          </p:cNvPr>
          <p:cNvCxnSpPr>
            <a:cxnSpLocks/>
          </p:cNvCxnSpPr>
          <p:nvPr/>
        </p:nvCxnSpPr>
        <p:spPr>
          <a:xfrm>
            <a:off x="1854769" y="2787950"/>
            <a:ext cx="700009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79D1A159-4A67-7F10-F994-37F51AF9C962}"/>
              </a:ext>
            </a:extLst>
          </p:cNvPr>
          <p:cNvCxnSpPr>
            <a:cxnSpLocks/>
          </p:cNvCxnSpPr>
          <p:nvPr/>
        </p:nvCxnSpPr>
        <p:spPr>
          <a:xfrm>
            <a:off x="1854769" y="2846139"/>
            <a:ext cx="700009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16">
            <a:extLst>
              <a:ext uri="{FF2B5EF4-FFF2-40B4-BE49-F238E27FC236}">
                <a16:creationId xmlns:a16="http://schemas.microsoft.com/office/drawing/2014/main" id="{9A19FC34-8F8E-9DCD-AA3E-FBA05CF211A0}"/>
              </a:ext>
            </a:extLst>
          </p:cNvPr>
          <p:cNvSpPr/>
          <p:nvPr/>
        </p:nvSpPr>
        <p:spPr>
          <a:xfrm>
            <a:off x="3203112" y="4128324"/>
            <a:ext cx="1334676" cy="376601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dirty="0">
                <a:solidFill>
                  <a:schemeClr val="tx1"/>
                </a:solidFill>
              </a:rPr>
              <a:t>Only blocks pain signs in blue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1BB1BDC2-1013-1474-6EF7-4F44C88D37C0}"/>
              </a:ext>
            </a:extLst>
          </p:cNvPr>
          <p:cNvSpPr/>
          <p:nvPr/>
        </p:nvSpPr>
        <p:spPr>
          <a:xfrm>
            <a:off x="5013787" y="3928224"/>
            <a:ext cx="1474882" cy="4002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800" dirty="0">
                <a:solidFill>
                  <a:schemeClr val="tx1"/>
                </a:solidFill>
              </a:rPr>
              <a:t>- Use screen I added</a:t>
            </a:r>
          </a:p>
          <a:p>
            <a:r>
              <a:rPr lang="en-US" sz="800" dirty="0">
                <a:solidFill>
                  <a:schemeClr val="tx1"/>
                </a:solidFill>
              </a:rPr>
              <a:t>- Add </a:t>
            </a:r>
            <a:r>
              <a:rPr lang="en-US" sz="800" dirty="0" err="1">
                <a:solidFill>
                  <a:schemeClr val="tx1"/>
                </a:solidFill>
              </a:rPr>
              <a:t>nevro</a:t>
            </a:r>
            <a:r>
              <a:rPr lang="en-US" sz="800" dirty="0">
                <a:solidFill>
                  <a:schemeClr val="tx1"/>
                </a:solidFill>
              </a:rPr>
              <a:t> HFX logo lock up in bottom left corner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4ABCB386-76F6-FA3C-B038-1BD04DF34A17}"/>
              </a:ext>
            </a:extLst>
          </p:cNvPr>
          <p:cNvSpPr/>
          <p:nvPr/>
        </p:nvSpPr>
        <p:spPr>
          <a:xfrm>
            <a:off x="6901269" y="4448239"/>
            <a:ext cx="1189111" cy="4002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800" dirty="0">
                <a:solidFill>
                  <a:schemeClr val="tx1"/>
                </a:solidFill>
              </a:rPr>
              <a:t>Use screen I added</a:t>
            </a: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F684BC92-7470-7A29-DD19-A716EC571DB0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470153" y="2673206"/>
            <a:ext cx="514428" cy="635318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64DCB4DB-A867-122C-8521-3C0E66996C68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264900" y="2537829"/>
            <a:ext cx="514428" cy="635318"/>
          </a:xfrm>
          <a:prstGeom prst="rect">
            <a:avLst/>
          </a:prstGeom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id="{334F2694-3878-E6C0-99AD-73FCF07BC732}"/>
              </a:ext>
            </a:extLst>
          </p:cNvPr>
          <p:cNvSpPr/>
          <p:nvPr/>
        </p:nvSpPr>
        <p:spPr>
          <a:xfrm>
            <a:off x="5786043" y="1756888"/>
            <a:ext cx="222213" cy="23348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800" dirty="0">
                <a:solidFill>
                  <a:schemeClr val="tx1"/>
                </a:solidFill>
              </a:rPr>
              <a:t>a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8ABEF55-56F4-166E-D1A7-0BF42BF1C352}"/>
              </a:ext>
            </a:extLst>
          </p:cNvPr>
          <p:cNvSpPr txBox="1"/>
          <p:nvPr/>
        </p:nvSpPr>
        <p:spPr>
          <a:xfrm>
            <a:off x="853578" y="2914824"/>
            <a:ext cx="2577959" cy="215444"/>
          </a:xfrm>
          <a:prstGeom prst="rect">
            <a:avLst/>
          </a:prstGeom>
          <a:solidFill>
            <a:schemeClr val="accent6"/>
          </a:solidFill>
        </p:spPr>
        <p:txBody>
          <a:bodyPr wrap="square">
            <a:spAutoFit/>
          </a:bodyPr>
          <a:lstStyle/>
          <a:p>
            <a:pPr algn="ctr"/>
            <a:r>
              <a:rPr lang="en-US" sz="800" dirty="0">
                <a:solidFill>
                  <a:schemeClr val="tx1"/>
                </a:solidFill>
              </a:rPr>
              <a:t>Effective when pain meds don’t work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17"/>
          <p:cNvSpPr txBox="1"/>
          <p:nvPr/>
        </p:nvSpPr>
        <p:spPr>
          <a:xfrm>
            <a:off x="6581525" y="4362350"/>
            <a:ext cx="16617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">
                <a:solidFill>
                  <a:schemeClr val="dk1"/>
                </a:solidFill>
                <a:latin typeface="Work Sans Light"/>
                <a:ea typeface="Work Sans Light"/>
                <a:cs typeface="Work Sans Light"/>
                <a:sym typeface="Work Sans Light"/>
              </a:rPr>
              <a:t>Slide to the final frame, looking over the shoulder of a patient. Green checkmark pops up on phone slightly after.</a:t>
            </a:r>
            <a:endParaRPr sz="600">
              <a:solidFill>
                <a:schemeClr val="dk1"/>
              </a:solidFill>
              <a:latin typeface="Work Sans Light"/>
              <a:ea typeface="Work Sans Light"/>
              <a:cs typeface="Work Sans Light"/>
              <a:sym typeface="Work Sans Light"/>
            </a:endParaRPr>
          </a:p>
        </p:txBody>
      </p:sp>
      <p:sp>
        <p:nvSpPr>
          <p:cNvPr id="174" name="Google Shape;174;p17"/>
          <p:cNvSpPr txBox="1">
            <a:spLocks noGrp="1"/>
          </p:cNvSpPr>
          <p:nvPr>
            <p:ph type="sldNum" idx="12"/>
          </p:nvPr>
        </p:nvSpPr>
        <p:spPr>
          <a:xfrm>
            <a:off x="8681500" y="163000"/>
            <a:ext cx="462600" cy="324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3</a:t>
            </a:fld>
            <a:endParaRPr/>
          </a:p>
        </p:txBody>
      </p:sp>
      <p:sp>
        <p:nvSpPr>
          <p:cNvPr id="175" name="Google Shape;175;p17"/>
          <p:cNvSpPr txBox="1"/>
          <p:nvPr/>
        </p:nvSpPr>
        <p:spPr>
          <a:xfrm>
            <a:off x="2716700" y="6007650"/>
            <a:ext cx="63609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6" name="Google Shape;176;p17"/>
          <p:cNvSpPr txBox="1"/>
          <p:nvPr/>
        </p:nvSpPr>
        <p:spPr>
          <a:xfrm>
            <a:off x="462500" y="429075"/>
            <a:ext cx="1817100" cy="79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rgbClr val="E43E33"/>
                </a:solidFill>
                <a:latin typeface="Work Sans Medium"/>
                <a:ea typeface="Work Sans Medium"/>
                <a:cs typeface="Work Sans Medium"/>
                <a:sym typeface="Work Sans Medium"/>
              </a:rPr>
              <a:t>ANIMATED IN-FEED</a:t>
            </a:r>
            <a:br>
              <a:rPr lang="en" sz="2400">
                <a:solidFill>
                  <a:srgbClr val="434343"/>
                </a:solidFill>
                <a:latin typeface="Work Sans Light"/>
                <a:ea typeface="Work Sans Light"/>
                <a:cs typeface="Work Sans Light"/>
                <a:sym typeface="Work Sans Light"/>
              </a:rPr>
            </a:br>
            <a:r>
              <a:rPr lang="en" sz="2400">
                <a:solidFill>
                  <a:srgbClr val="434343"/>
                </a:solidFill>
                <a:latin typeface="Work Sans Light"/>
                <a:ea typeface="Work Sans Light"/>
                <a:cs typeface="Work Sans Light"/>
                <a:sym typeface="Work Sans Light"/>
              </a:rPr>
              <a:t>Version 3</a:t>
            </a:r>
            <a:endParaRPr sz="2400">
              <a:solidFill>
                <a:srgbClr val="434343"/>
              </a:solidFill>
              <a:latin typeface="Work Sans Light"/>
              <a:ea typeface="Work Sans Light"/>
              <a:cs typeface="Work Sans Light"/>
              <a:sym typeface="Work Sans Ligh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br>
              <a:rPr lang="en" sz="900">
                <a:solidFill>
                  <a:srgbClr val="434343"/>
                </a:solidFill>
                <a:latin typeface="Work Sans Medium"/>
                <a:ea typeface="Work Sans Medium"/>
                <a:cs typeface="Work Sans Medium"/>
                <a:sym typeface="Work Sans Medium"/>
              </a:rPr>
            </a:br>
            <a:r>
              <a:rPr lang="en" sz="900">
                <a:solidFill>
                  <a:srgbClr val="434343"/>
                </a:solidFill>
                <a:latin typeface="Work Sans Medium"/>
                <a:ea typeface="Work Sans Medium"/>
                <a:cs typeface="Work Sans Medium"/>
                <a:sym typeface="Work Sans Medium"/>
              </a:rPr>
              <a:t>1080x1350</a:t>
            </a:r>
            <a:endParaRPr sz="2400">
              <a:solidFill>
                <a:srgbClr val="434343"/>
              </a:solidFill>
              <a:latin typeface="Work Sans Light"/>
              <a:ea typeface="Work Sans Light"/>
              <a:cs typeface="Work Sans Light"/>
              <a:sym typeface="Work Sans Light"/>
            </a:endParaRPr>
          </a:p>
        </p:txBody>
      </p:sp>
      <p:pic>
        <p:nvPicPr>
          <p:cNvPr id="177" name="Google Shape;177;p1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096703" y="1673337"/>
            <a:ext cx="1708333" cy="2135403"/>
          </a:xfrm>
          <a:prstGeom prst="rect">
            <a:avLst/>
          </a:prstGeom>
          <a:noFill/>
          <a:ln>
            <a:noFill/>
          </a:ln>
        </p:spPr>
      </p:pic>
      <p:pic>
        <p:nvPicPr>
          <p:cNvPr id="178" name="Google Shape;178;p1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867675" y="1679985"/>
            <a:ext cx="1708336" cy="2135427"/>
          </a:xfrm>
          <a:prstGeom prst="rect">
            <a:avLst/>
          </a:prstGeom>
          <a:noFill/>
          <a:ln>
            <a:noFill/>
          </a:ln>
        </p:spPr>
      </p:pic>
      <p:sp>
        <p:nvSpPr>
          <p:cNvPr id="179" name="Google Shape;179;p17"/>
          <p:cNvSpPr txBox="1"/>
          <p:nvPr/>
        </p:nvSpPr>
        <p:spPr>
          <a:xfrm>
            <a:off x="3011128" y="3808725"/>
            <a:ext cx="16617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">
                <a:solidFill>
                  <a:schemeClr val="dk1"/>
                </a:solidFill>
                <a:latin typeface="Work Sans Light"/>
                <a:ea typeface="Work Sans Light"/>
                <a:cs typeface="Work Sans Light"/>
                <a:sym typeface="Work Sans Light"/>
              </a:rPr>
              <a:t>Begin on our comparison chart, with our x-ray to the left of the screen. Pain signals pulse up.</a:t>
            </a:r>
            <a:endParaRPr sz="600">
              <a:solidFill>
                <a:schemeClr val="dk1"/>
              </a:solidFill>
              <a:latin typeface="Work Sans Light"/>
              <a:ea typeface="Work Sans Light"/>
              <a:cs typeface="Work Sans Light"/>
              <a:sym typeface="Work Sans Light"/>
            </a:endParaRPr>
          </a:p>
        </p:txBody>
      </p:sp>
      <p:sp>
        <p:nvSpPr>
          <p:cNvPr id="180" name="Google Shape;180;p17"/>
          <p:cNvSpPr txBox="1"/>
          <p:nvPr/>
        </p:nvSpPr>
        <p:spPr>
          <a:xfrm>
            <a:off x="4805028" y="3808725"/>
            <a:ext cx="16617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">
                <a:solidFill>
                  <a:schemeClr val="dk1"/>
                </a:solidFill>
                <a:latin typeface="Work Sans Light"/>
                <a:ea typeface="Work Sans Light"/>
                <a:cs typeface="Work Sans Light"/>
                <a:sym typeface="Work Sans Light"/>
              </a:rPr>
              <a:t>Pan right to reveal our scene of the patient and their doctor speaking.</a:t>
            </a:r>
            <a:endParaRPr sz="600">
              <a:solidFill>
                <a:schemeClr val="dk1"/>
              </a:solidFill>
              <a:latin typeface="Work Sans Light"/>
              <a:ea typeface="Work Sans Light"/>
              <a:cs typeface="Work Sans Light"/>
              <a:sym typeface="Work Sans Light"/>
            </a:endParaRPr>
          </a:p>
        </p:txBody>
      </p:sp>
      <p:grpSp>
        <p:nvGrpSpPr>
          <p:cNvPr id="181" name="Google Shape;181;p17"/>
          <p:cNvGrpSpPr/>
          <p:nvPr/>
        </p:nvGrpSpPr>
        <p:grpSpPr>
          <a:xfrm>
            <a:off x="6644175" y="1278350"/>
            <a:ext cx="1739100" cy="3084000"/>
            <a:chOff x="6644175" y="1506950"/>
            <a:chExt cx="1739100" cy="3084000"/>
          </a:xfrm>
        </p:grpSpPr>
        <p:pic>
          <p:nvPicPr>
            <p:cNvPr id="182" name="Google Shape;182;p17"/>
            <p:cNvPicPr preferRelativeResize="0"/>
            <p:nvPr/>
          </p:nvPicPr>
          <p:blipFill rotWithShape="1">
            <a:blip r:embed="rId5">
              <a:alphaModFix/>
            </a:blip>
            <a:srcRect b="-5053"/>
            <a:stretch/>
          </p:blipFill>
          <p:spPr>
            <a:xfrm>
              <a:off x="6644175" y="1506950"/>
              <a:ext cx="1739100" cy="3084000"/>
            </a:xfrm>
            <a:prstGeom prst="roundRect">
              <a:avLst>
                <a:gd name="adj" fmla="val 4581"/>
              </a:avLst>
            </a:prstGeom>
            <a:noFill/>
            <a:ln w="9525" cap="flat" cmpd="sng">
              <a:solidFill>
                <a:srgbClr val="D9D9D9"/>
              </a:solidFill>
              <a:prstDash val="solid"/>
              <a:round/>
              <a:headEnd type="none" w="sm" len="sm"/>
              <a:tailEnd type="none" w="sm" len="sm"/>
            </a:ln>
          </p:spPr>
        </p:pic>
        <p:sp>
          <p:nvSpPr>
            <p:cNvPr id="183" name="Google Shape;183;p17"/>
            <p:cNvSpPr txBox="1"/>
            <p:nvPr/>
          </p:nvSpPr>
          <p:spPr>
            <a:xfrm>
              <a:off x="6662125" y="4073925"/>
              <a:ext cx="1667400" cy="4713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" sz="600">
                  <a:latin typeface="Helvetica Neue Light"/>
                  <a:ea typeface="Helvetica Neue Light"/>
                  <a:cs typeface="Helvetica Neue Light"/>
                  <a:sym typeface="Helvetica Neue Light"/>
                </a:rPr>
                <a:t>🔥 🦶 There’s now a better nondrug way to manage diabetic neuropathy pain in your feet and legs.</a:t>
              </a:r>
              <a:endParaRPr sz="600">
                <a:latin typeface="Helvetica Neue Light"/>
                <a:ea typeface="Helvetica Neue Light"/>
                <a:cs typeface="Helvetica Neue Light"/>
                <a:sym typeface="Helvetica Neue Light"/>
              </a:endParaRPr>
            </a:p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endParaRPr sz="600">
                <a:latin typeface="Helvetica Neue Light"/>
                <a:ea typeface="Helvetica Neue Light"/>
                <a:cs typeface="Helvetica Neue Light"/>
                <a:sym typeface="Helvetica Neue Light"/>
              </a:endParaRPr>
            </a:p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600">
                <a:latin typeface="Helvetica Neue Light"/>
                <a:ea typeface="Helvetica Neue Light"/>
                <a:cs typeface="Helvetica Neue Light"/>
                <a:sym typeface="Helvetica Neue Light"/>
              </a:endParaRPr>
            </a:p>
          </p:txBody>
        </p:sp>
      </p:grpSp>
      <p:pic>
        <p:nvPicPr>
          <p:cNvPr id="184" name="Google Shape;184;p17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6644175" y="1515326"/>
            <a:ext cx="1739124" cy="2173902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4A0F71B0-3E30-A8A5-BF83-D89A28901455}"/>
              </a:ext>
            </a:extLst>
          </p:cNvPr>
          <p:cNvSpPr/>
          <p:nvPr/>
        </p:nvSpPr>
        <p:spPr>
          <a:xfrm>
            <a:off x="7384718" y="1673337"/>
            <a:ext cx="222213" cy="23348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800" dirty="0">
                <a:solidFill>
                  <a:schemeClr val="tx1"/>
                </a:solidFill>
              </a:rPr>
              <a:t>a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9B4B3C56-8E2A-522E-9D53-59880618F2C9}"/>
              </a:ext>
            </a:extLst>
          </p:cNvPr>
          <p:cNvSpPr/>
          <p:nvPr/>
        </p:nvSpPr>
        <p:spPr>
          <a:xfrm>
            <a:off x="2956646" y="3901212"/>
            <a:ext cx="1739099" cy="553625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800" dirty="0">
                <a:solidFill>
                  <a:schemeClr val="tx1"/>
                </a:solidFill>
              </a:rPr>
              <a:t>- TM HFX</a:t>
            </a:r>
          </a:p>
          <a:p>
            <a:r>
              <a:rPr lang="en-US" sz="800" dirty="0">
                <a:solidFill>
                  <a:schemeClr val="tx1"/>
                </a:solidFill>
              </a:rPr>
              <a:t>- Just show the leg and foot pain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4C7F973-7509-4B62-0689-BB4CE7CBA571}"/>
              </a:ext>
            </a:extLst>
          </p:cNvPr>
          <p:cNvSpPr/>
          <p:nvPr/>
        </p:nvSpPr>
        <p:spPr>
          <a:xfrm>
            <a:off x="2583331" y="2541648"/>
            <a:ext cx="1708333" cy="967823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dirty="0">
                <a:solidFill>
                  <a:schemeClr val="tx1"/>
                </a:solidFill>
              </a:rPr>
              <a:t>No Drowsiness </a:t>
            </a:r>
          </a:p>
          <a:p>
            <a:pPr algn="ctr"/>
            <a:r>
              <a:rPr lang="en-US" sz="800" dirty="0">
                <a:solidFill>
                  <a:schemeClr val="tx1"/>
                </a:solidFill>
              </a:rPr>
              <a:t>No Brain Fog </a:t>
            </a:r>
          </a:p>
          <a:p>
            <a:pPr algn="ctr"/>
            <a:r>
              <a:rPr lang="en-US" sz="800" dirty="0">
                <a:solidFill>
                  <a:schemeClr val="tx1"/>
                </a:solidFill>
              </a:rPr>
              <a:t>Relieves Pain Without Drugs</a:t>
            </a:r>
          </a:p>
          <a:p>
            <a:pPr algn="ctr"/>
            <a:r>
              <a:rPr lang="en-US" sz="800" dirty="0">
                <a:solidFill>
                  <a:schemeClr val="tx1"/>
                </a:solidFill>
              </a:rPr>
              <a:t>One Time Procedure Designed for 10 Years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D81B84D-44D9-69E4-1E2D-7D05EB5B426E}"/>
              </a:ext>
            </a:extLst>
          </p:cNvPr>
          <p:cNvSpPr/>
          <p:nvPr/>
        </p:nvSpPr>
        <p:spPr>
          <a:xfrm>
            <a:off x="6895310" y="4363202"/>
            <a:ext cx="1417940" cy="4002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800" dirty="0">
                <a:solidFill>
                  <a:schemeClr val="tx1"/>
                </a:solidFill>
              </a:rPr>
              <a:t>- Add </a:t>
            </a:r>
            <a:r>
              <a:rPr lang="en-US" sz="800" dirty="0" err="1">
                <a:solidFill>
                  <a:schemeClr val="tx1"/>
                </a:solidFill>
              </a:rPr>
              <a:t>nevro</a:t>
            </a:r>
            <a:r>
              <a:rPr lang="en-US" sz="800" dirty="0">
                <a:solidFill>
                  <a:schemeClr val="tx1"/>
                </a:solidFill>
              </a:rPr>
              <a:t> HFX logo lock up in bottom right corner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18"/>
          <p:cNvSpPr txBox="1">
            <a:spLocks noGrp="1"/>
          </p:cNvSpPr>
          <p:nvPr>
            <p:ph type="sldNum" idx="12"/>
          </p:nvPr>
        </p:nvSpPr>
        <p:spPr>
          <a:xfrm>
            <a:off x="8681500" y="163000"/>
            <a:ext cx="462600" cy="324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solidFill>
                  <a:schemeClr val="tx1"/>
                </a:solidFill>
              </a:rPr>
              <a:t>4</a:t>
            </a:fld>
            <a:endParaRPr>
              <a:solidFill>
                <a:schemeClr val="tx1"/>
              </a:solidFill>
            </a:endParaRPr>
          </a:p>
        </p:txBody>
      </p:sp>
      <p:sp>
        <p:nvSpPr>
          <p:cNvPr id="190" name="Google Shape;190;p18"/>
          <p:cNvSpPr txBox="1"/>
          <p:nvPr/>
        </p:nvSpPr>
        <p:spPr>
          <a:xfrm>
            <a:off x="462450" y="1865550"/>
            <a:ext cx="8219100" cy="141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rgbClr val="E43E33"/>
                </a:solidFill>
                <a:latin typeface="Work Sans Medium"/>
                <a:ea typeface="Work Sans Medium"/>
                <a:cs typeface="Work Sans Medium"/>
                <a:sym typeface="Work Sans Medium"/>
              </a:rPr>
              <a:t>SOCIAL</a:t>
            </a:r>
            <a:endParaRPr sz="800">
              <a:solidFill>
                <a:srgbClr val="E43E33"/>
              </a:solidFill>
              <a:latin typeface="Work Sans Medium"/>
              <a:ea typeface="Work Sans Medium"/>
              <a:cs typeface="Work Sans Medium"/>
              <a:sym typeface="Work Sans Medium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>
                <a:solidFill>
                  <a:srgbClr val="FFFFFF"/>
                </a:solidFill>
                <a:latin typeface="Work Sans Light"/>
                <a:ea typeface="Work Sans Light"/>
                <a:cs typeface="Work Sans Light"/>
                <a:sym typeface="Work Sans Light"/>
              </a:rPr>
              <a:t>Static In-feed</a:t>
            </a:r>
            <a:endParaRPr sz="2500">
              <a:solidFill>
                <a:srgbClr val="FFFFFF"/>
              </a:solidFill>
              <a:latin typeface="Work Sans Light"/>
              <a:ea typeface="Work Sans Light"/>
              <a:cs typeface="Work Sans Light"/>
              <a:sym typeface="Work Sans Light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19"/>
          <p:cNvSpPr/>
          <p:nvPr/>
        </p:nvSpPr>
        <p:spPr>
          <a:xfrm>
            <a:off x="4993875" y="1118175"/>
            <a:ext cx="1783200" cy="2766900"/>
          </a:xfrm>
          <a:prstGeom prst="roundRect">
            <a:avLst>
              <a:gd name="adj" fmla="val 5641"/>
            </a:avLst>
          </a:prstGeom>
          <a:solidFill>
            <a:schemeClr val="lt1"/>
          </a:solidFill>
          <a:ln w="9525" cap="flat" cmpd="sng">
            <a:solidFill>
              <a:srgbClr val="D9D9D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6" name="Google Shape;196;p19"/>
          <p:cNvSpPr txBox="1">
            <a:spLocks noGrp="1"/>
          </p:cNvSpPr>
          <p:nvPr>
            <p:ph type="sldNum" idx="12"/>
          </p:nvPr>
        </p:nvSpPr>
        <p:spPr>
          <a:xfrm>
            <a:off x="8681500" y="163000"/>
            <a:ext cx="462600" cy="324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solidFill>
                  <a:srgbClr val="D9D9D9"/>
                </a:solidFill>
              </a:rPr>
              <a:t>5</a:t>
            </a:fld>
            <a:endParaRPr>
              <a:solidFill>
                <a:srgbClr val="D9D9D9"/>
              </a:solidFill>
            </a:endParaRPr>
          </a:p>
        </p:txBody>
      </p:sp>
      <p:pic>
        <p:nvPicPr>
          <p:cNvPr id="197" name="Google Shape;197;p19"/>
          <p:cNvPicPr preferRelativeResize="0"/>
          <p:nvPr/>
        </p:nvPicPr>
        <p:blipFill rotWithShape="1">
          <a:blip r:embed="rId3">
            <a:alphaModFix/>
          </a:blip>
          <a:srcRect b="32718"/>
          <a:stretch/>
        </p:blipFill>
        <p:spPr>
          <a:xfrm>
            <a:off x="4994500" y="1121119"/>
            <a:ext cx="1768800" cy="2009100"/>
          </a:xfrm>
          <a:prstGeom prst="roundRect">
            <a:avLst>
              <a:gd name="adj" fmla="val 6889"/>
            </a:avLst>
          </a:prstGeom>
          <a:noFill/>
          <a:ln>
            <a:noFill/>
          </a:ln>
        </p:spPr>
      </p:pic>
      <p:sp>
        <p:nvSpPr>
          <p:cNvPr id="198" name="Google Shape;198;p19"/>
          <p:cNvSpPr txBox="1"/>
          <p:nvPr/>
        </p:nvSpPr>
        <p:spPr>
          <a:xfrm>
            <a:off x="5012638" y="3309828"/>
            <a:ext cx="1695600" cy="4794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">
                <a:latin typeface="Helvetica Neue Light"/>
                <a:ea typeface="Helvetica Neue Light"/>
                <a:cs typeface="Helvetica Neue Light"/>
                <a:sym typeface="Helvetica Neue Light"/>
              </a:rPr>
              <a:t>🔥 🦶 There’s now a better nondrug way to manage diabetic neuropathy pain in your feet and legs.</a:t>
            </a:r>
            <a:endParaRPr sz="600">
              <a:latin typeface="Helvetica Neue Light"/>
              <a:ea typeface="Helvetica Neue Light"/>
              <a:cs typeface="Helvetica Neue Light"/>
              <a:sym typeface="Helvetica Neue Ligh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600">
              <a:latin typeface="Helvetica Neue Light"/>
              <a:ea typeface="Helvetica Neue Light"/>
              <a:cs typeface="Helvetica Neue Light"/>
              <a:sym typeface="Helvetica Neue Ligh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600"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sp>
        <p:nvSpPr>
          <p:cNvPr id="199" name="Google Shape;199;p19"/>
          <p:cNvSpPr txBox="1"/>
          <p:nvPr/>
        </p:nvSpPr>
        <p:spPr>
          <a:xfrm>
            <a:off x="462500" y="429075"/>
            <a:ext cx="1956000" cy="209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rgbClr val="E43E33"/>
                </a:solidFill>
                <a:latin typeface="Work Sans Medium"/>
                <a:ea typeface="Work Sans Medium"/>
                <a:cs typeface="Work Sans Medium"/>
                <a:sym typeface="Work Sans Medium"/>
              </a:rPr>
              <a:t>STATIC IN-FEED</a:t>
            </a:r>
            <a:br>
              <a:rPr lang="en" sz="2400">
                <a:solidFill>
                  <a:srgbClr val="434343"/>
                </a:solidFill>
                <a:latin typeface="Work Sans Light"/>
                <a:ea typeface="Work Sans Light"/>
                <a:cs typeface="Work Sans Light"/>
                <a:sym typeface="Work Sans Light"/>
              </a:rPr>
            </a:br>
            <a:r>
              <a:rPr lang="en" sz="2400">
                <a:solidFill>
                  <a:srgbClr val="434343"/>
                </a:solidFill>
                <a:latin typeface="Work Sans Light"/>
                <a:ea typeface="Work Sans Light"/>
                <a:cs typeface="Work Sans Light"/>
                <a:sym typeface="Work Sans Light"/>
              </a:rPr>
              <a:t>Static</a:t>
            </a:r>
            <a:endParaRPr sz="2400">
              <a:solidFill>
                <a:srgbClr val="434343"/>
              </a:solidFill>
              <a:latin typeface="Work Sans Light"/>
              <a:ea typeface="Work Sans Light"/>
              <a:cs typeface="Work Sans Light"/>
              <a:sym typeface="Work Sans Ligh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434343"/>
                </a:solidFill>
                <a:latin typeface="Work Sans Light"/>
                <a:ea typeface="Work Sans Light"/>
                <a:cs typeface="Work Sans Light"/>
                <a:sym typeface="Work Sans Light"/>
              </a:rPr>
              <a:t>Versions</a:t>
            </a:r>
            <a:br>
              <a:rPr lang="en" sz="900">
                <a:solidFill>
                  <a:srgbClr val="434343"/>
                </a:solidFill>
                <a:latin typeface="Work Sans Light"/>
                <a:ea typeface="Work Sans Light"/>
                <a:cs typeface="Work Sans Light"/>
                <a:sym typeface="Work Sans Light"/>
              </a:rPr>
            </a:br>
            <a:br>
              <a:rPr lang="en" sz="900">
                <a:solidFill>
                  <a:srgbClr val="434343"/>
                </a:solidFill>
                <a:latin typeface="Work Sans Light"/>
                <a:ea typeface="Work Sans Light"/>
                <a:cs typeface="Work Sans Light"/>
                <a:sym typeface="Work Sans Light"/>
              </a:rPr>
            </a:br>
            <a:r>
              <a:rPr lang="en" sz="900">
                <a:solidFill>
                  <a:srgbClr val="434343"/>
                </a:solidFill>
                <a:latin typeface="Work Sans Medium"/>
                <a:ea typeface="Work Sans Medium"/>
                <a:cs typeface="Work Sans Medium"/>
                <a:sym typeface="Work Sans Medium"/>
              </a:rPr>
              <a:t>1080x1080 </a:t>
            </a:r>
            <a:endParaRPr sz="900">
              <a:solidFill>
                <a:srgbClr val="434343"/>
              </a:solidFill>
              <a:latin typeface="Work Sans Medium"/>
              <a:ea typeface="Work Sans Medium"/>
              <a:cs typeface="Work Sans Medium"/>
              <a:sym typeface="Work Sans Medium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br>
              <a:rPr lang="en" sz="900">
                <a:solidFill>
                  <a:srgbClr val="434343"/>
                </a:solidFill>
                <a:latin typeface="Work Sans Light"/>
                <a:ea typeface="Work Sans Light"/>
                <a:cs typeface="Work Sans Light"/>
                <a:sym typeface="Work Sans Light"/>
              </a:rPr>
            </a:br>
            <a:endParaRPr sz="900">
              <a:solidFill>
                <a:srgbClr val="434343"/>
              </a:solidFill>
              <a:latin typeface="Work Sans Light"/>
              <a:ea typeface="Work Sans Light"/>
              <a:cs typeface="Work Sans Light"/>
              <a:sym typeface="Work Sans Light"/>
            </a:endParaRPr>
          </a:p>
        </p:txBody>
      </p:sp>
      <p:pic>
        <p:nvPicPr>
          <p:cNvPr id="200" name="Google Shape;200;p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994500" y="1352350"/>
            <a:ext cx="1783199" cy="1783199"/>
          </a:xfrm>
          <a:prstGeom prst="rect">
            <a:avLst/>
          </a:prstGeom>
          <a:noFill/>
          <a:ln>
            <a:noFill/>
          </a:ln>
        </p:spPr>
      </p:pic>
      <p:pic>
        <p:nvPicPr>
          <p:cNvPr id="201" name="Google Shape;201;p19"/>
          <p:cNvPicPr preferRelativeResize="0"/>
          <p:nvPr/>
        </p:nvPicPr>
        <p:blipFill rotWithShape="1">
          <a:blip r:embed="rId3">
            <a:alphaModFix/>
          </a:blip>
          <a:srcRect t="82388" b="9782"/>
          <a:stretch/>
        </p:blipFill>
        <p:spPr>
          <a:xfrm>
            <a:off x="4994500" y="3121023"/>
            <a:ext cx="1768800" cy="233700"/>
          </a:xfrm>
          <a:prstGeom prst="roundRect">
            <a:avLst>
              <a:gd name="adj" fmla="val 4581"/>
            </a:avLst>
          </a:prstGeom>
          <a:noFill/>
          <a:ln>
            <a:noFill/>
          </a:ln>
        </p:spPr>
      </p:pic>
      <p:sp>
        <p:nvSpPr>
          <p:cNvPr id="202" name="Google Shape;202;p19"/>
          <p:cNvSpPr/>
          <p:nvPr/>
        </p:nvSpPr>
        <p:spPr>
          <a:xfrm>
            <a:off x="3089450" y="1118175"/>
            <a:ext cx="1783200" cy="2766900"/>
          </a:xfrm>
          <a:prstGeom prst="roundRect">
            <a:avLst>
              <a:gd name="adj" fmla="val 5641"/>
            </a:avLst>
          </a:prstGeom>
          <a:solidFill>
            <a:schemeClr val="lt1"/>
          </a:solidFill>
          <a:ln w="9525" cap="flat" cmpd="sng">
            <a:solidFill>
              <a:srgbClr val="D9D9D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03" name="Google Shape;203;p19"/>
          <p:cNvPicPr preferRelativeResize="0"/>
          <p:nvPr/>
        </p:nvPicPr>
        <p:blipFill rotWithShape="1">
          <a:blip r:embed="rId3">
            <a:alphaModFix/>
          </a:blip>
          <a:srcRect b="32718"/>
          <a:stretch/>
        </p:blipFill>
        <p:spPr>
          <a:xfrm>
            <a:off x="3090075" y="1121119"/>
            <a:ext cx="1768800" cy="2009100"/>
          </a:xfrm>
          <a:prstGeom prst="roundRect">
            <a:avLst>
              <a:gd name="adj" fmla="val 6889"/>
            </a:avLst>
          </a:prstGeom>
          <a:noFill/>
          <a:ln>
            <a:noFill/>
          </a:ln>
        </p:spPr>
      </p:pic>
      <p:sp>
        <p:nvSpPr>
          <p:cNvPr id="204" name="Google Shape;204;p19"/>
          <p:cNvSpPr txBox="1"/>
          <p:nvPr/>
        </p:nvSpPr>
        <p:spPr>
          <a:xfrm>
            <a:off x="3108213" y="3309828"/>
            <a:ext cx="1695600" cy="4794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">
                <a:latin typeface="Helvetica Neue Light"/>
                <a:ea typeface="Helvetica Neue Light"/>
                <a:cs typeface="Helvetica Neue Light"/>
                <a:sym typeface="Helvetica Neue Light"/>
              </a:rPr>
              <a:t>🔥 🦶 There’s now a better nondrug way to manage diabetic neuropathy pain in your feet and legs.</a:t>
            </a:r>
            <a:endParaRPr sz="600">
              <a:latin typeface="Helvetica Neue Light"/>
              <a:ea typeface="Helvetica Neue Light"/>
              <a:cs typeface="Helvetica Neue Light"/>
              <a:sym typeface="Helvetica Neue Ligh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600">
              <a:latin typeface="Helvetica Neue Light"/>
              <a:ea typeface="Helvetica Neue Light"/>
              <a:cs typeface="Helvetica Neue Light"/>
              <a:sym typeface="Helvetica Neue Ligh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600"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pic>
        <p:nvPicPr>
          <p:cNvPr id="205" name="Google Shape;205;p19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090075" y="1352350"/>
            <a:ext cx="1783199" cy="1783199"/>
          </a:xfrm>
          <a:prstGeom prst="rect">
            <a:avLst/>
          </a:prstGeom>
          <a:noFill/>
          <a:ln>
            <a:noFill/>
          </a:ln>
        </p:spPr>
      </p:pic>
      <p:pic>
        <p:nvPicPr>
          <p:cNvPr id="206" name="Google Shape;206;p19"/>
          <p:cNvPicPr preferRelativeResize="0"/>
          <p:nvPr/>
        </p:nvPicPr>
        <p:blipFill rotWithShape="1">
          <a:blip r:embed="rId3">
            <a:alphaModFix/>
          </a:blip>
          <a:srcRect t="82388" b="9782"/>
          <a:stretch/>
        </p:blipFill>
        <p:spPr>
          <a:xfrm>
            <a:off x="3090075" y="3121023"/>
            <a:ext cx="1768800" cy="233700"/>
          </a:xfrm>
          <a:prstGeom prst="roundRect">
            <a:avLst>
              <a:gd name="adj" fmla="val 4581"/>
            </a:avLst>
          </a:prstGeom>
          <a:noFill/>
          <a:ln>
            <a:noFill/>
          </a:ln>
        </p:spPr>
      </p:pic>
      <p:sp>
        <p:nvSpPr>
          <p:cNvPr id="207" name="Google Shape;207;p19"/>
          <p:cNvSpPr/>
          <p:nvPr/>
        </p:nvSpPr>
        <p:spPr>
          <a:xfrm>
            <a:off x="6897675" y="1118175"/>
            <a:ext cx="1783200" cy="2766900"/>
          </a:xfrm>
          <a:prstGeom prst="roundRect">
            <a:avLst>
              <a:gd name="adj" fmla="val 5641"/>
            </a:avLst>
          </a:prstGeom>
          <a:solidFill>
            <a:schemeClr val="lt1"/>
          </a:solidFill>
          <a:ln w="9525" cap="flat" cmpd="sng">
            <a:solidFill>
              <a:srgbClr val="D9D9D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08" name="Google Shape;208;p19"/>
          <p:cNvPicPr preferRelativeResize="0"/>
          <p:nvPr/>
        </p:nvPicPr>
        <p:blipFill rotWithShape="1">
          <a:blip r:embed="rId3">
            <a:alphaModFix/>
          </a:blip>
          <a:srcRect b="32718"/>
          <a:stretch/>
        </p:blipFill>
        <p:spPr>
          <a:xfrm>
            <a:off x="6898300" y="1121119"/>
            <a:ext cx="1768800" cy="2009100"/>
          </a:xfrm>
          <a:prstGeom prst="roundRect">
            <a:avLst>
              <a:gd name="adj" fmla="val 6889"/>
            </a:avLst>
          </a:prstGeom>
          <a:noFill/>
          <a:ln>
            <a:noFill/>
          </a:ln>
        </p:spPr>
      </p:pic>
      <p:sp>
        <p:nvSpPr>
          <p:cNvPr id="209" name="Google Shape;209;p19"/>
          <p:cNvSpPr txBox="1"/>
          <p:nvPr/>
        </p:nvSpPr>
        <p:spPr>
          <a:xfrm>
            <a:off x="6916438" y="3309828"/>
            <a:ext cx="1695600" cy="4794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">
                <a:latin typeface="Helvetica Neue Light"/>
                <a:ea typeface="Helvetica Neue Light"/>
                <a:cs typeface="Helvetica Neue Light"/>
                <a:sym typeface="Helvetica Neue Light"/>
              </a:rPr>
              <a:t>🔥 🦶 There’s now a better nondrug way to manage diabetic neuropathy pain in your feet and legs.</a:t>
            </a:r>
            <a:endParaRPr sz="600">
              <a:latin typeface="Helvetica Neue Light"/>
              <a:ea typeface="Helvetica Neue Light"/>
              <a:cs typeface="Helvetica Neue Light"/>
              <a:sym typeface="Helvetica Neue Ligh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600">
              <a:latin typeface="Helvetica Neue Light"/>
              <a:ea typeface="Helvetica Neue Light"/>
              <a:cs typeface="Helvetica Neue Light"/>
              <a:sym typeface="Helvetica Neue Ligh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600"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pic>
        <p:nvPicPr>
          <p:cNvPr id="210" name="Google Shape;210;p19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6898300" y="1352350"/>
            <a:ext cx="1783199" cy="1783199"/>
          </a:xfrm>
          <a:prstGeom prst="rect">
            <a:avLst/>
          </a:prstGeom>
          <a:noFill/>
          <a:ln>
            <a:noFill/>
          </a:ln>
        </p:spPr>
      </p:pic>
      <p:pic>
        <p:nvPicPr>
          <p:cNvPr id="211" name="Google Shape;211;p19"/>
          <p:cNvPicPr preferRelativeResize="0"/>
          <p:nvPr/>
        </p:nvPicPr>
        <p:blipFill rotWithShape="1">
          <a:blip r:embed="rId3">
            <a:alphaModFix/>
          </a:blip>
          <a:srcRect t="82388" b="9782"/>
          <a:stretch/>
        </p:blipFill>
        <p:spPr>
          <a:xfrm>
            <a:off x="6898300" y="3121023"/>
            <a:ext cx="1768800" cy="233700"/>
          </a:xfrm>
          <a:prstGeom prst="roundRect">
            <a:avLst>
              <a:gd name="adj" fmla="val 4581"/>
            </a:avLst>
          </a:prstGeom>
          <a:noFill/>
          <a:ln>
            <a:noFill/>
          </a:ln>
        </p:spPr>
      </p:pic>
      <p:sp>
        <p:nvSpPr>
          <p:cNvPr id="212" name="Google Shape;212;p19"/>
          <p:cNvSpPr txBox="1"/>
          <p:nvPr/>
        </p:nvSpPr>
        <p:spPr>
          <a:xfrm>
            <a:off x="3056700" y="3885075"/>
            <a:ext cx="1661700" cy="2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">
                <a:solidFill>
                  <a:schemeClr val="dk1"/>
                </a:solidFill>
                <a:latin typeface="Work Sans Medium"/>
                <a:ea typeface="Work Sans Medium"/>
                <a:cs typeface="Work Sans Medium"/>
                <a:sym typeface="Work Sans Medium"/>
              </a:rPr>
              <a:t>Version 1</a:t>
            </a:r>
            <a:endParaRPr sz="600">
              <a:solidFill>
                <a:schemeClr val="dk1"/>
              </a:solidFill>
              <a:latin typeface="Work Sans Medium"/>
              <a:ea typeface="Work Sans Medium"/>
              <a:cs typeface="Work Sans Medium"/>
              <a:sym typeface="Work Sans Medium"/>
            </a:endParaRPr>
          </a:p>
        </p:txBody>
      </p:sp>
      <p:sp>
        <p:nvSpPr>
          <p:cNvPr id="213" name="Google Shape;213;p19"/>
          <p:cNvSpPr txBox="1"/>
          <p:nvPr/>
        </p:nvSpPr>
        <p:spPr>
          <a:xfrm>
            <a:off x="4936625" y="3885075"/>
            <a:ext cx="1661700" cy="2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">
                <a:solidFill>
                  <a:schemeClr val="dk1"/>
                </a:solidFill>
                <a:latin typeface="Work Sans Medium"/>
                <a:ea typeface="Work Sans Medium"/>
                <a:cs typeface="Work Sans Medium"/>
                <a:sym typeface="Work Sans Medium"/>
              </a:rPr>
              <a:t>Version 2</a:t>
            </a:r>
            <a:endParaRPr sz="600">
              <a:solidFill>
                <a:schemeClr val="dk1"/>
              </a:solidFill>
              <a:latin typeface="Work Sans Medium"/>
              <a:ea typeface="Work Sans Medium"/>
              <a:cs typeface="Work Sans Medium"/>
              <a:sym typeface="Work Sans Medium"/>
            </a:endParaRPr>
          </a:p>
        </p:txBody>
      </p:sp>
      <p:sp>
        <p:nvSpPr>
          <p:cNvPr id="214" name="Google Shape;214;p19"/>
          <p:cNvSpPr txBox="1"/>
          <p:nvPr/>
        </p:nvSpPr>
        <p:spPr>
          <a:xfrm>
            <a:off x="6866700" y="3885075"/>
            <a:ext cx="1661700" cy="2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">
                <a:solidFill>
                  <a:schemeClr val="dk1"/>
                </a:solidFill>
                <a:latin typeface="Work Sans Medium"/>
                <a:ea typeface="Work Sans Medium"/>
                <a:cs typeface="Work Sans Medium"/>
                <a:sym typeface="Work Sans Medium"/>
              </a:rPr>
              <a:t>Version 3</a:t>
            </a:r>
            <a:endParaRPr sz="600">
              <a:solidFill>
                <a:schemeClr val="dk1"/>
              </a:solidFill>
              <a:latin typeface="Work Sans Medium"/>
              <a:ea typeface="Work Sans Medium"/>
              <a:cs typeface="Work Sans Medium"/>
              <a:sym typeface="Work Sans Medium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78D96431-8E7E-9BDE-01BE-DD043F78878C}"/>
              </a:ext>
            </a:extLst>
          </p:cNvPr>
          <p:cNvSpPr/>
          <p:nvPr/>
        </p:nvSpPr>
        <p:spPr>
          <a:xfrm>
            <a:off x="3101011" y="1474875"/>
            <a:ext cx="1757864" cy="310659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b="1" dirty="0">
                <a:solidFill>
                  <a:schemeClr val="tx1"/>
                </a:solidFill>
              </a:rPr>
              <a:t>HFX</a:t>
            </a:r>
            <a:r>
              <a:rPr lang="en-US" sz="800" b="1" baseline="30000" dirty="0">
                <a:solidFill>
                  <a:schemeClr val="tx1"/>
                </a:solidFill>
              </a:rPr>
              <a:t>TM</a:t>
            </a:r>
            <a:r>
              <a:rPr lang="en-US" sz="800" b="1" dirty="0">
                <a:solidFill>
                  <a:schemeClr val="tx1"/>
                </a:solidFill>
              </a:rPr>
              <a:t> </a:t>
            </a:r>
            <a:r>
              <a:rPr lang="en-US" sz="1000" b="1" dirty="0">
                <a:solidFill>
                  <a:schemeClr val="tx1"/>
                </a:solidFill>
              </a:rPr>
              <a:t>vs Pain Meds</a:t>
            </a:r>
          </a:p>
          <a:p>
            <a:pPr algn="ctr"/>
            <a:r>
              <a:rPr lang="en-US" sz="800" dirty="0">
                <a:solidFill>
                  <a:schemeClr val="tx1"/>
                </a:solidFill>
              </a:rPr>
              <a:t>Diabetic Neuropathy Relief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E939B5A-A309-9447-EC14-2E84B3367DC5}"/>
              </a:ext>
            </a:extLst>
          </p:cNvPr>
          <p:cNvSpPr/>
          <p:nvPr/>
        </p:nvSpPr>
        <p:spPr>
          <a:xfrm>
            <a:off x="3242278" y="3963507"/>
            <a:ext cx="1476122" cy="553625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800" dirty="0">
                <a:solidFill>
                  <a:schemeClr val="tx1"/>
                </a:solidFill>
              </a:rPr>
              <a:t>Diabetic Neuropathy Relief  in a pill like the below: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1FD17B4-8DF6-B89B-A0C0-BEA8B91B061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543291" y="4510390"/>
            <a:ext cx="874095" cy="238067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E940B620-F195-B115-5665-7859CAC8146E}"/>
              </a:ext>
            </a:extLst>
          </p:cNvPr>
          <p:cNvSpPr/>
          <p:nvPr/>
        </p:nvSpPr>
        <p:spPr>
          <a:xfrm>
            <a:off x="4981506" y="1149097"/>
            <a:ext cx="1757864" cy="310659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dirty="0">
                <a:solidFill>
                  <a:schemeClr val="tx1"/>
                </a:solidFill>
              </a:rPr>
              <a:t>Diabetic Neuropathy Relief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783A978-B543-5811-FD73-7F5F05EEEC7A}"/>
              </a:ext>
            </a:extLst>
          </p:cNvPr>
          <p:cNvSpPr/>
          <p:nvPr/>
        </p:nvSpPr>
        <p:spPr>
          <a:xfrm>
            <a:off x="5046538" y="3893821"/>
            <a:ext cx="1661700" cy="553625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800" dirty="0">
                <a:solidFill>
                  <a:schemeClr val="tx1"/>
                </a:solidFill>
              </a:rPr>
              <a:t>- Check marks green</a:t>
            </a:r>
          </a:p>
          <a:p>
            <a:pPr marL="171450" indent="-171450">
              <a:buFontTx/>
              <a:buChar char="-"/>
            </a:pPr>
            <a:r>
              <a:rPr lang="en-US" sz="800" dirty="0">
                <a:solidFill>
                  <a:schemeClr val="tx1"/>
                </a:solidFill>
              </a:rPr>
              <a:t>X’s red</a:t>
            </a:r>
          </a:p>
          <a:p>
            <a:pPr marL="171450" indent="-171450">
              <a:buFontTx/>
              <a:buChar char="-"/>
            </a:pPr>
            <a:r>
              <a:rPr lang="en-US" sz="800" dirty="0">
                <a:solidFill>
                  <a:schemeClr val="tx1"/>
                </a:solidFill>
              </a:rPr>
              <a:t>HFX above the check marks</a:t>
            </a:r>
          </a:p>
          <a:p>
            <a:pPr marL="171450" indent="-171450">
              <a:buFontTx/>
              <a:buChar char="-"/>
            </a:pPr>
            <a:r>
              <a:rPr lang="en-US" sz="800" dirty="0">
                <a:solidFill>
                  <a:schemeClr val="tx1"/>
                </a:solidFill>
              </a:rPr>
              <a:t>Pain Meds above the X’s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9347BD8-A9FA-9842-953F-3D01F169AFF9}"/>
              </a:ext>
            </a:extLst>
          </p:cNvPr>
          <p:cNvSpPr/>
          <p:nvPr/>
        </p:nvSpPr>
        <p:spPr>
          <a:xfrm>
            <a:off x="5066105" y="4461386"/>
            <a:ext cx="1476122" cy="553625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800" dirty="0">
                <a:solidFill>
                  <a:schemeClr val="tx1"/>
                </a:solidFill>
              </a:rPr>
              <a:t>Diabetic Neuropathy Relief  in a pill like the below, may dark blue?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644760D0-7393-F6B3-FACB-7656A58DA16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345985" y="4909917"/>
            <a:ext cx="874095" cy="238067"/>
          </a:xfrm>
          <a:prstGeom prst="rect">
            <a:avLst/>
          </a:prstGeom>
        </p:spPr>
      </p:pic>
      <p:sp>
        <p:nvSpPr>
          <p:cNvPr id="24" name="Rectangle 23">
            <a:extLst>
              <a:ext uri="{FF2B5EF4-FFF2-40B4-BE49-F238E27FC236}">
                <a16:creationId xmlns:a16="http://schemas.microsoft.com/office/drawing/2014/main" id="{4F12AFFE-C31D-069A-CFF4-3334B462605D}"/>
              </a:ext>
            </a:extLst>
          </p:cNvPr>
          <p:cNvSpPr/>
          <p:nvPr/>
        </p:nvSpPr>
        <p:spPr>
          <a:xfrm>
            <a:off x="5048272" y="1908287"/>
            <a:ext cx="1674406" cy="1062134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dirty="0">
                <a:solidFill>
                  <a:schemeClr val="tx1"/>
                </a:solidFill>
              </a:rPr>
              <a:t>Relieves pain without drugs</a:t>
            </a:r>
          </a:p>
          <a:p>
            <a:pPr algn="ctr"/>
            <a:r>
              <a:rPr lang="en-US" sz="800" dirty="0">
                <a:solidFill>
                  <a:schemeClr val="tx1"/>
                </a:solidFill>
              </a:rPr>
              <a:t>No typical side effects</a:t>
            </a:r>
          </a:p>
          <a:p>
            <a:pPr algn="ctr"/>
            <a:r>
              <a:rPr lang="en-US" sz="800" dirty="0">
                <a:solidFill>
                  <a:schemeClr val="tx1"/>
                </a:solidFill>
              </a:rPr>
              <a:t>Effective when pain meds don’t work</a:t>
            </a:r>
          </a:p>
          <a:p>
            <a:pPr algn="ctr"/>
            <a:r>
              <a:rPr lang="en-US" sz="800" dirty="0">
                <a:solidFill>
                  <a:schemeClr val="tx1"/>
                </a:solidFill>
                <a:sym typeface="Roboto Light"/>
              </a:rPr>
              <a:t>One time procedure designed for 10 years</a:t>
            </a:r>
            <a:br>
              <a:rPr lang="en-US" sz="800" dirty="0">
                <a:solidFill>
                  <a:schemeClr val="tx1"/>
                </a:solidFill>
                <a:sym typeface="Roboto Light"/>
              </a:rPr>
            </a:br>
            <a:r>
              <a:rPr lang="en-US" sz="800" dirty="0">
                <a:solidFill>
                  <a:schemeClr val="tx1"/>
                </a:solidFill>
                <a:sym typeface="Roboto Light"/>
              </a:rPr>
              <a:t>Dedicated care team </a:t>
            </a:r>
            <a:br>
              <a:rPr lang="en-US" sz="800" dirty="0">
                <a:solidFill>
                  <a:schemeClr val="tx1"/>
                </a:solidFill>
                <a:sym typeface="Roboto Light"/>
              </a:rPr>
            </a:br>
            <a:endParaRPr lang="en-US" sz="800" dirty="0">
              <a:solidFill>
                <a:schemeClr val="tx1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250CD39-14EA-BE36-A673-8373C39CAFF1}"/>
              </a:ext>
            </a:extLst>
          </p:cNvPr>
          <p:cNvSpPr/>
          <p:nvPr/>
        </p:nvSpPr>
        <p:spPr>
          <a:xfrm>
            <a:off x="7304267" y="2060188"/>
            <a:ext cx="1661701" cy="771447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dirty="0">
                <a:solidFill>
                  <a:schemeClr val="tx1"/>
                </a:solidFill>
              </a:rPr>
              <a:t>No Drowsiness </a:t>
            </a:r>
          </a:p>
          <a:p>
            <a:pPr algn="ctr"/>
            <a:r>
              <a:rPr lang="en-US" sz="800" dirty="0">
                <a:solidFill>
                  <a:schemeClr val="tx1"/>
                </a:solidFill>
              </a:rPr>
              <a:t>No Brain Fog </a:t>
            </a:r>
          </a:p>
          <a:p>
            <a:pPr algn="ctr"/>
            <a:r>
              <a:rPr lang="en-US" sz="800" dirty="0">
                <a:solidFill>
                  <a:schemeClr val="tx1"/>
                </a:solidFill>
              </a:rPr>
              <a:t>Relieves Pain Without Drugs</a:t>
            </a:r>
          </a:p>
          <a:p>
            <a:pPr algn="ctr"/>
            <a:r>
              <a:rPr lang="en-US" sz="800" dirty="0">
                <a:solidFill>
                  <a:schemeClr val="tx1"/>
                </a:solidFill>
              </a:rPr>
              <a:t>One Time Procedure Designed for 10 Years</a:t>
            </a:r>
          </a:p>
          <a:p>
            <a:pPr algn="ctr"/>
            <a:r>
              <a:rPr lang="en-US" sz="800" dirty="0">
                <a:solidFill>
                  <a:schemeClr val="tx1"/>
                </a:solidFill>
                <a:sym typeface="Roboto Light"/>
              </a:rPr>
              <a:t>Dedicated Care Team</a:t>
            </a:r>
            <a:endParaRPr lang="en-US" sz="800" dirty="0">
              <a:solidFill>
                <a:schemeClr val="tx1"/>
              </a:solidFill>
            </a:endParaRP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979E861C-5D79-95C8-6FD1-FA363299A959}"/>
              </a:ext>
            </a:extLst>
          </p:cNvPr>
          <p:cNvCxnSpPr>
            <a:cxnSpLocks/>
          </p:cNvCxnSpPr>
          <p:nvPr/>
        </p:nvCxnSpPr>
        <p:spPr>
          <a:xfrm>
            <a:off x="5999637" y="1543396"/>
            <a:ext cx="421158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>
            <a:extLst>
              <a:ext uri="{FF2B5EF4-FFF2-40B4-BE49-F238E27FC236}">
                <a16:creationId xmlns:a16="http://schemas.microsoft.com/office/drawing/2014/main" id="{2759CEFC-D0AA-9079-398C-A377CE5F7170}"/>
              </a:ext>
            </a:extLst>
          </p:cNvPr>
          <p:cNvSpPr/>
          <p:nvPr/>
        </p:nvSpPr>
        <p:spPr>
          <a:xfrm>
            <a:off x="6976613" y="3949731"/>
            <a:ext cx="1739099" cy="553625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800" dirty="0">
                <a:solidFill>
                  <a:schemeClr val="tx1"/>
                </a:solidFill>
              </a:rPr>
              <a:t>- TM HFX</a:t>
            </a:r>
          </a:p>
          <a:p>
            <a:r>
              <a:rPr lang="en-US" sz="800" dirty="0">
                <a:solidFill>
                  <a:schemeClr val="tx1"/>
                </a:solidFill>
              </a:rPr>
              <a:t>- Just show the leg and foot pain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F93781E0-0635-08CA-8C0C-2E1397D3B32B}"/>
              </a:ext>
            </a:extLst>
          </p:cNvPr>
          <p:cNvSpPr/>
          <p:nvPr/>
        </p:nvSpPr>
        <p:spPr>
          <a:xfrm>
            <a:off x="2598305" y="2107020"/>
            <a:ext cx="2354948" cy="78921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dirty="0">
                <a:solidFill>
                  <a:schemeClr val="tx1"/>
                </a:solidFill>
              </a:rPr>
              <a:t>Nondrug | Drug</a:t>
            </a:r>
          </a:p>
          <a:p>
            <a:pPr algn="ctr"/>
            <a:r>
              <a:rPr lang="en-US" sz="800" dirty="0">
                <a:solidFill>
                  <a:schemeClr val="tx1"/>
                </a:solidFill>
              </a:rPr>
              <a:t>No Drowsiness | Drowsiness</a:t>
            </a:r>
          </a:p>
          <a:p>
            <a:pPr algn="ctr"/>
            <a:r>
              <a:rPr lang="en-US" sz="800" dirty="0">
                <a:solidFill>
                  <a:schemeClr val="tx1"/>
                </a:solidFill>
              </a:rPr>
              <a:t>No Brain Fog | Brain Fog</a:t>
            </a:r>
          </a:p>
          <a:p>
            <a:pPr algn="ctr"/>
            <a:r>
              <a:rPr lang="en-US" sz="800" dirty="0">
                <a:solidFill>
                  <a:schemeClr val="tx1"/>
                </a:solidFill>
              </a:rPr>
              <a:t>No Typical Side Effects | Typical Side Effects</a:t>
            </a:r>
          </a:p>
          <a:p>
            <a:pPr algn="ctr"/>
            <a:r>
              <a:rPr lang="en-US" sz="800" dirty="0">
                <a:solidFill>
                  <a:schemeClr val="tx1"/>
                </a:solidFill>
              </a:rPr>
              <a:t>One Time Procedure | Daily Pill</a:t>
            </a:r>
          </a:p>
          <a:p>
            <a:r>
              <a:rPr lang="en-US" sz="800" dirty="0">
                <a:solidFill>
                  <a:schemeClr val="tx1"/>
                </a:solidFill>
              </a:rPr>
              <a:t>             Designed for 10 years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88</TotalTime>
  <Words>717</Words>
  <Application>Microsoft Office PowerPoint</Application>
  <PresentationFormat>On-screen Show (16:9)</PresentationFormat>
  <Paragraphs>102</Paragraphs>
  <Slides>5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1" baseType="lpstr">
      <vt:lpstr>Roboto Light</vt:lpstr>
      <vt:lpstr>Helvetica Neue Light</vt:lpstr>
      <vt:lpstr>Arial</vt:lpstr>
      <vt:lpstr>Work Sans Medium</vt:lpstr>
      <vt:lpstr>Work Sans Light</vt:lpstr>
      <vt:lpstr>Simple Light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Kayla Garry</cp:lastModifiedBy>
  <cp:revision>9</cp:revision>
  <dcterms:modified xsi:type="dcterms:W3CDTF">2024-10-31T16:16:39Z</dcterms:modified>
</cp:coreProperties>
</file>